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47"/>
  </p:notesMasterIdLst>
  <p:sldIdLst>
    <p:sldId id="358" r:id="rId2"/>
    <p:sldId id="359" r:id="rId3"/>
    <p:sldId id="361" r:id="rId4"/>
    <p:sldId id="362" r:id="rId5"/>
    <p:sldId id="371" r:id="rId6"/>
    <p:sldId id="372" r:id="rId7"/>
    <p:sldId id="373" r:id="rId8"/>
    <p:sldId id="375" r:id="rId9"/>
    <p:sldId id="376" r:id="rId10"/>
    <p:sldId id="379" r:id="rId11"/>
    <p:sldId id="378" r:id="rId12"/>
    <p:sldId id="377" r:id="rId13"/>
    <p:sldId id="363" r:id="rId14"/>
    <p:sldId id="364" r:id="rId15"/>
    <p:sldId id="374" r:id="rId16"/>
    <p:sldId id="367" r:id="rId17"/>
    <p:sldId id="365" r:id="rId18"/>
    <p:sldId id="380" r:id="rId19"/>
    <p:sldId id="381" r:id="rId20"/>
    <p:sldId id="382" r:id="rId21"/>
    <p:sldId id="385" r:id="rId22"/>
    <p:sldId id="366" r:id="rId23"/>
    <p:sldId id="369" r:id="rId24"/>
    <p:sldId id="388" r:id="rId25"/>
    <p:sldId id="389" r:id="rId26"/>
    <p:sldId id="390" r:id="rId27"/>
    <p:sldId id="368" r:id="rId28"/>
    <p:sldId id="391" r:id="rId29"/>
    <p:sldId id="392" r:id="rId30"/>
    <p:sldId id="393" r:id="rId31"/>
    <p:sldId id="394" r:id="rId32"/>
    <p:sldId id="395" r:id="rId33"/>
    <p:sldId id="399" r:id="rId34"/>
    <p:sldId id="400" r:id="rId35"/>
    <p:sldId id="401" r:id="rId36"/>
    <p:sldId id="402" r:id="rId37"/>
    <p:sldId id="403" r:id="rId38"/>
    <p:sldId id="404" r:id="rId39"/>
    <p:sldId id="405" r:id="rId40"/>
    <p:sldId id="387" r:id="rId41"/>
    <p:sldId id="406" r:id="rId42"/>
    <p:sldId id="408" r:id="rId43"/>
    <p:sldId id="370" r:id="rId44"/>
    <p:sldId id="407" r:id="rId45"/>
    <p:sldId id="360"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7"/>
    <p:restoredTop sz="84544" autoAdjust="0"/>
  </p:normalViewPr>
  <p:slideViewPr>
    <p:cSldViewPr snapToGrid="0" snapToObjects="1" showGuides="1">
      <p:cViewPr varScale="1">
        <p:scale>
          <a:sx n="98" d="100"/>
          <a:sy n="98" d="100"/>
        </p:scale>
        <p:origin x="2094" y="7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79EBA-9E96-2347-B36F-918C209BA241}" type="datetimeFigureOut">
              <a:rPr kumimoji="1" lang="zh-CN" altLang="en-US" smtClean="0"/>
              <a:t>2018/5/17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F9A19-7742-8F43-B1D2-AC380F0F15C9}" type="slidenum">
              <a:rPr kumimoji="1" lang="zh-CN" altLang="en-US" smtClean="0"/>
              <a:t>‹#›</a:t>
            </a:fld>
            <a:endParaRPr kumimoji="1" lang="zh-CN" altLang="en-US"/>
          </a:p>
        </p:txBody>
      </p:sp>
    </p:spTree>
    <p:extLst>
      <p:ext uri="{BB962C8B-B14F-4D97-AF65-F5344CB8AC3E}">
        <p14:creationId xmlns:p14="http://schemas.microsoft.com/office/powerpoint/2010/main" val="186487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4</a:t>
            </a:fld>
            <a:endParaRPr kumimoji="1" lang="zh-CN" altLang="en-US"/>
          </a:p>
        </p:txBody>
      </p:sp>
    </p:spTree>
    <p:extLst>
      <p:ext uri="{BB962C8B-B14F-4D97-AF65-F5344CB8AC3E}">
        <p14:creationId xmlns:p14="http://schemas.microsoft.com/office/powerpoint/2010/main" val="48157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24</a:t>
            </a:fld>
            <a:endParaRPr kumimoji="1" lang="zh-CN" altLang="en-US"/>
          </a:p>
        </p:txBody>
      </p:sp>
    </p:spTree>
    <p:extLst>
      <p:ext uri="{BB962C8B-B14F-4D97-AF65-F5344CB8AC3E}">
        <p14:creationId xmlns:p14="http://schemas.microsoft.com/office/powerpoint/2010/main" val="391060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不使用阈值的方式：是因为基于阈值的方式，其不能够很好的进行个性化的适配。</a:t>
            </a:r>
            <a:endParaRPr lang="en-US" altLang="zh-CN" dirty="0" smtClean="0"/>
          </a:p>
          <a:p>
            <a:endParaRPr lang="en-US" altLang="zh-CN" dirty="0" smtClean="0"/>
          </a:p>
          <a:p>
            <a:r>
              <a:rPr lang="zh-CN" altLang="en-US" dirty="0" smtClean="0"/>
              <a:t>孤立森林算法的简单解释</a:t>
            </a:r>
            <a:endParaRPr lang="en-US" altLang="zh-CN" dirty="0" smtClean="0"/>
          </a:p>
          <a:p>
            <a:r>
              <a:rPr lang="en-US" altLang="zh-CN" dirty="0" smtClean="0"/>
              <a:t>B’</a:t>
            </a:r>
            <a:r>
              <a:rPr lang="zh-CN" altLang="en-US" dirty="0" smtClean="0"/>
              <a:t>最先被划分出来，</a:t>
            </a:r>
            <a:r>
              <a:rPr lang="en-US" altLang="zh-CN" dirty="0" smtClean="0"/>
              <a:t>d</a:t>
            </a:r>
            <a:r>
              <a:rPr lang="zh-CN" altLang="en-US" dirty="0" smtClean="0"/>
              <a:t>的深度为</a:t>
            </a:r>
            <a:r>
              <a:rPr lang="en-US" altLang="zh-CN" dirty="0" smtClean="0"/>
              <a:t>1</a:t>
            </a:r>
            <a:r>
              <a:rPr lang="zh-CN" altLang="en-US" dirty="0" smtClean="0"/>
              <a:t>，</a:t>
            </a:r>
            <a:r>
              <a:rPr lang="en-US" altLang="zh-CN" dirty="0" smtClean="0"/>
              <a:t>b, c</a:t>
            </a:r>
            <a:r>
              <a:rPr lang="zh-CN" altLang="en-US" dirty="0" smtClean="0"/>
              <a:t>的深度为</a:t>
            </a:r>
            <a:r>
              <a:rPr lang="en-US" altLang="zh-CN" dirty="0" smtClean="0"/>
              <a:t>3</a:t>
            </a:r>
          </a:p>
          <a:p>
            <a:r>
              <a:rPr lang="zh-CN" altLang="en-US" dirty="0" smtClean="0"/>
              <a:t>使用孤立森林算法的原因是：</a:t>
            </a:r>
            <a:r>
              <a:rPr lang="zh-CN" altLang="zh-CN" dirty="0" smtClean="0"/>
              <a:t>线性时间复杂度</a:t>
            </a:r>
            <a:r>
              <a:rPr lang="zh-CN" altLang="en-US" dirty="0" smtClean="0"/>
              <a:t>和适配于低维数据</a:t>
            </a:r>
            <a:endParaRPr lang="en-US" altLang="zh-CN" dirty="0" smtClean="0"/>
          </a:p>
          <a:p>
            <a:r>
              <a:rPr lang="zh-CN" altLang="en-US" sz="1200" b="0" i="0" kern="1200" dirty="0" smtClean="0">
                <a:solidFill>
                  <a:schemeClr val="tx1"/>
                </a:solidFill>
                <a:effectLst/>
                <a:latin typeface="+mn-lt"/>
                <a:ea typeface="+mn-ea"/>
                <a:cs typeface="+mn-cs"/>
              </a:rPr>
              <a:t>参数：建</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棵</a:t>
            </a:r>
            <a:r>
              <a:rPr lang="en-US" altLang="zh-CN" sz="1200" b="0" i="0" kern="1200" dirty="0" err="1" smtClean="0">
                <a:solidFill>
                  <a:schemeClr val="tx1"/>
                </a:solidFill>
                <a:effectLst/>
                <a:latin typeface="+mn-lt"/>
                <a:ea typeface="+mn-ea"/>
                <a:cs typeface="+mn-cs"/>
              </a:rPr>
              <a:t>iTree</a:t>
            </a:r>
            <a:r>
              <a:rPr lang="zh-CN" altLang="en-US" sz="1200" b="0" i="0" kern="1200" dirty="0" smtClean="0">
                <a:solidFill>
                  <a:schemeClr val="tx1"/>
                </a:solidFill>
                <a:effectLst/>
                <a:latin typeface="+mn-lt"/>
                <a:ea typeface="+mn-ea"/>
                <a:cs typeface="+mn-cs"/>
              </a:rPr>
              <a:t>，每棵</a:t>
            </a:r>
            <a:r>
              <a:rPr lang="en-US" altLang="zh-CN" sz="1200" b="0" i="0" kern="1200" dirty="0" err="1" smtClean="0">
                <a:solidFill>
                  <a:schemeClr val="tx1"/>
                </a:solidFill>
                <a:effectLst/>
                <a:latin typeface="+mn-lt"/>
                <a:ea typeface="+mn-ea"/>
                <a:cs typeface="+mn-cs"/>
              </a:rPr>
              <a:t>iTree</a:t>
            </a:r>
            <a:r>
              <a:rPr lang="zh-CN" altLang="en-US" sz="1200" b="0" i="0" kern="1200" dirty="0" smtClean="0">
                <a:solidFill>
                  <a:schemeClr val="tx1"/>
                </a:solidFill>
                <a:effectLst/>
                <a:latin typeface="+mn-lt"/>
                <a:ea typeface="+mn-ea"/>
                <a:cs typeface="+mn-cs"/>
              </a:rPr>
              <a:t>最高</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层，且每棵</a:t>
            </a:r>
            <a:r>
              <a:rPr lang="en-US" altLang="zh-CN" sz="1200" b="0" i="0" kern="1200" dirty="0" err="1" smtClean="0">
                <a:solidFill>
                  <a:schemeClr val="tx1"/>
                </a:solidFill>
                <a:effectLst/>
                <a:latin typeface="+mn-lt"/>
                <a:ea typeface="+mn-ea"/>
                <a:cs typeface="+mn-cs"/>
              </a:rPr>
              <a:t>iTree</a:t>
            </a:r>
            <a:r>
              <a:rPr lang="zh-CN" altLang="en-US" sz="1200" b="0" i="0" kern="1200" dirty="0" smtClean="0">
                <a:solidFill>
                  <a:schemeClr val="tx1"/>
                </a:solidFill>
                <a:effectLst/>
                <a:latin typeface="+mn-lt"/>
                <a:ea typeface="+mn-ea"/>
                <a:cs typeface="+mn-cs"/>
              </a:rPr>
              <a:t>都是独立随机选择</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个数据样本建成</a:t>
            </a:r>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26</a:t>
            </a:fld>
            <a:endParaRPr kumimoji="1" lang="zh-CN" altLang="en-US"/>
          </a:p>
        </p:txBody>
      </p:sp>
    </p:spTree>
    <p:extLst>
      <p:ext uri="{BB962C8B-B14F-4D97-AF65-F5344CB8AC3E}">
        <p14:creationId xmlns:p14="http://schemas.microsoft.com/office/powerpoint/2010/main" val="409585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白色点是训练数据，绿色点是新的正常数据，红色点是异常数据</a:t>
            </a:r>
            <a:endParaRPr lang="en-US" altLang="zh-CN" dirty="0" smtClean="0"/>
          </a:p>
          <a:p>
            <a:r>
              <a:rPr lang="zh-CN" altLang="en-US" dirty="0" smtClean="0"/>
              <a:t>每个模型能够给出窗口</a:t>
            </a:r>
            <a:r>
              <a:rPr lang="en-US" altLang="zh-CN" dirty="0" smtClean="0"/>
              <a:t>(1000)</a:t>
            </a:r>
            <a:r>
              <a:rPr lang="zh-CN" altLang="en-US" dirty="0" smtClean="0"/>
              <a:t>预测异常的概率，</a:t>
            </a:r>
            <a:r>
              <a:rPr lang="en-US" altLang="zh-CN" dirty="0" smtClean="0"/>
              <a:t>1000</a:t>
            </a:r>
            <a:r>
              <a:rPr lang="zh-CN" altLang="en-US" dirty="0" smtClean="0"/>
              <a:t>个点（</a:t>
            </a:r>
            <a:r>
              <a:rPr lang="en-US" altLang="zh-CN" dirty="0" smtClean="0"/>
              <a:t>10s</a:t>
            </a:r>
            <a:r>
              <a:rPr lang="zh-CN" altLang="en-US" dirty="0" smtClean="0"/>
              <a:t>的数据）中有多个少异常（异常</a:t>
            </a:r>
            <a:r>
              <a:rPr lang="en-US" altLang="zh-CN" dirty="0" smtClean="0"/>
              <a:t>1</a:t>
            </a:r>
            <a:r>
              <a:rPr lang="zh-CN" altLang="en-US" dirty="0" smtClean="0"/>
              <a:t>，正常</a:t>
            </a:r>
            <a:r>
              <a:rPr lang="en-US" altLang="zh-CN" dirty="0" smtClean="0"/>
              <a:t>0</a:t>
            </a:r>
            <a:r>
              <a:rPr lang="zh-CN" altLang="en-US" dirty="0" smtClean="0"/>
              <a:t>）</a:t>
            </a:r>
            <a:endParaRPr lang="en-US" altLang="zh-CN" dirty="0" smtClean="0"/>
          </a:p>
          <a:p>
            <a:r>
              <a:rPr lang="zh-CN" altLang="en-US" dirty="0" smtClean="0"/>
              <a:t>每个</a:t>
            </a:r>
            <a:r>
              <a:rPr lang="en-US" altLang="zh-CN" dirty="0" smtClean="0"/>
              <a:t>Window</a:t>
            </a:r>
            <a:r>
              <a:rPr lang="zh-CN" altLang="en-US" dirty="0" smtClean="0"/>
              <a:t>窗口数据作为输入</a:t>
            </a:r>
            <a:endParaRPr lang="en-US" altLang="zh-CN" dirty="0" smtClean="0"/>
          </a:p>
          <a:p>
            <a:r>
              <a:rPr lang="zh-CN" altLang="en-US" dirty="0" smtClean="0"/>
              <a:t>选择</a:t>
            </a:r>
            <a:r>
              <a:rPr lang="en-US" altLang="zh-CN" dirty="0" smtClean="0"/>
              <a:t>0.5</a:t>
            </a:r>
            <a:r>
              <a:rPr lang="zh-CN" altLang="en-US" dirty="0" smtClean="0"/>
              <a:t>的作为阈值是因为，高斯分布的原因。</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27</a:t>
            </a:fld>
            <a:endParaRPr kumimoji="1" lang="zh-CN" altLang="en-US"/>
          </a:p>
        </p:txBody>
      </p:sp>
    </p:spTree>
    <p:extLst>
      <p:ext uri="{BB962C8B-B14F-4D97-AF65-F5344CB8AC3E}">
        <p14:creationId xmlns:p14="http://schemas.microsoft.com/office/powerpoint/2010/main" val="144064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User2</a:t>
            </a:r>
            <a:r>
              <a:rPr lang="zh-CN" altLang="en-US" dirty="0" smtClean="0"/>
              <a:t>的</a:t>
            </a:r>
            <a:r>
              <a:rPr lang="en-US" altLang="zh-CN" dirty="0" smtClean="0"/>
              <a:t>5</a:t>
            </a:r>
            <a:r>
              <a:rPr lang="zh-CN" altLang="en-US" dirty="0" smtClean="0"/>
              <a:t>个维度的数据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28</a:t>
            </a:fld>
            <a:endParaRPr kumimoji="1" lang="zh-CN" altLang="en-US"/>
          </a:p>
        </p:txBody>
      </p:sp>
    </p:spTree>
    <p:extLst>
      <p:ext uri="{BB962C8B-B14F-4D97-AF65-F5344CB8AC3E}">
        <p14:creationId xmlns:p14="http://schemas.microsoft.com/office/powerpoint/2010/main" val="1100706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能给出自编码器的</a:t>
            </a:r>
            <a:r>
              <a:rPr lang="en-US" altLang="zh-CN" dirty="0" smtClean="0"/>
              <a:t>Embedding</a:t>
            </a:r>
            <a:r>
              <a:rPr lang="zh-CN" altLang="en-US" dirty="0" smtClean="0"/>
              <a:t>表征，能看出一些状态的变化</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29</a:t>
            </a:fld>
            <a:endParaRPr kumimoji="1" lang="zh-CN" altLang="en-US"/>
          </a:p>
        </p:txBody>
      </p:sp>
    </p:spTree>
    <p:extLst>
      <p:ext uri="{BB962C8B-B14F-4D97-AF65-F5344CB8AC3E}">
        <p14:creationId xmlns:p14="http://schemas.microsoft.com/office/powerpoint/2010/main" val="364461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LSTM</a:t>
            </a:r>
            <a:r>
              <a:rPr lang="zh-CN" altLang="en-US" dirty="0" smtClean="0"/>
              <a:t>是四个输入，而不是传统</a:t>
            </a:r>
            <a:r>
              <a:rPr lang="en-US" altLang="zh-CN" dirty="0" smtClean="0"/>
              <a:t>RNN</a:t>
            </a:r>
            <a:r>
              <a:rPr lang="zh-CN" altLang="en-US" dirty="0" smtClean="0"/>
              <a:t>中的一个输入</a:t>
            </a:r>
            <a:endParaRPr lang="en-US" altLang="zh-CN" dirty="0" smtClean="0"/>
          </a:p>
          <a:p>
            <a:r>
              <a:rPr lang="en-US" altLang="zh-CN" dirty="0" smtClean="0"/>
              <a:t>Cell</a:t>
            </a:r>
            <a:r>
              <a:rPr lang="zh-CN" altLang="en-US" dirty="0" smtClean="0"/>
              <a:t>中的</a:t>
            </a:r>
            <a:r>
              <a:rPr lang="en-US" altLang="zh-CN" dirty="0" smtClean="0"/>
              <a:t>ADD</a:t>
            </a:r>
            <a:r>
              <a:rPr lang="zh-CN" altLang="en-US" dirty="0" smtClean="0"/>
              <a:t>的方式解决了在</a:t>
            </a:r>
            <a:r>
              <a:rPr lang="en-US" altLang="zh-CN" dirty="0" smtClean="0"/>
              <a:t>RNN</a:t>
            </a:r>
            <a:r>
              <a:rPr lang="zh-CN" altLang="en-US" dirty="0" smtClean="0"/>
              <a:t>网络中普遍存在的梯度消失的问题</a:t>
            </a:r>
            <a:endParaRPr lang="en-US" altLang="zh-CN" dirty="0" smtClean="0"/>
          </a:p>
          <a:p>
            <a:r>
              <a:rPr lang="zh-CN" altLang="en-US" dirty="0" smtClean="0"/>
              <a:t>使得对于</a:t>
            </a:r>
            <a:r>
              <a:rPr lang="en-US" altLang="zh-CN" dirty="0" smtClean="0"/>
              <a:t>long-time</a:t>
            </a:r>
            <a:r>
              <a:rPr lang="zh-CN" altLang="en-US" dirty="0" smtClean="0"/>
              <a:t>序列，其精度比传统的基于数学表达的预测方式更好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31</a:t>
            </a:fld>
            <a:endParaRPr kumimoji="1" lang="zh-CN" altLang="en-US"/>
          </a:p>
        </p:txBody>
      </p:sp>
    </p:spTree>
    <p:extLst>
      <p:ext uri="{BB962C8B-B14F-4D97-AF65-F5344CB8AC3E}">
        <p14:creationId xmlns:p14="http://schemas.microsoft.com/office/powerpoint/2010/main" val="322225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将训练出的模型用于</a:t>
            </a:r>
            <a:r>
              <a:rPr lang="en-US" altLang="zh-CN" dirty="0" smtClean="0"/>
              <a:t>User2</a:t>
            </a:r>
            <a:r>
              <a:rPr lang="zh-CN" altLang="zh-CN" dirty="0" smtClean="0"/>
              <a:t>的第二次康复训练的过程，取每一个状态中的</a:t>
            </a:r>
            <a:r>
              <a:rPr lang="en-US" altLang="zh-CN" dirty="0" smtClean="0"/>
              <a:t>1000</a:t>
            </a:r>
            <a:r>
              <a:rPr lang="zh-CN" altLang="zh-CN" dirty="0" smtClean="0"/>
              <a:t>个点，即</a:t>
            </a:r>
            <a:r>
              <a:rPr lang="en-US" altLang="zh-CN" dirty="0" smtClean="0"/>
              <a:t>10</a:t>
            </a:r>
            <a:r>
              <a:rPr lang="zh-CN" altLang="zh-CN" dirty="0" smtClean="0"/>
              <a:t>秒的数据进行测试。</a:t>
            </a:r>
            <a:endParaRPr lang="en-US" altLang="zh-CN" dirty="0" smtClean="0"/>
          </a:p>
          <a:p>
            <a:r>
              <a:rPr lang="zh-CN" altLang="zh-CN" dirty="0" smtClean="0"/>
              <a:t>因为总的数据为</a:t>
            </a:r>
            <a:r>
              <a:rPr lang="en-US" altLang="zh-CN" dirty="0" smtClean="0"/>
              <a:t>1000</a:t>
            </a:r>
            <a:r>
              <a:rPr lang="zh-CN" altLang="zh-CN" dirty="0" smtClean="0"/>
              <a:t>个点，而输入的窗口大小为</a:t>
            </a:r>
            <a:r>
              <a:rPr lang="en-US" altLang="zh-CN" dirty="0" smtClean="0"/>
              <a:t>100</a:t>
            </a:r>
            <a:r>
              <a:rPr lang="zh-CN" altLang="zh-CN" dirty="0" smtClean="0"/>
              <a:t>个点，输出的窗口大小为</a:t>
            </a:r>
            <a:r>
              <a:rPr lang="en-US" altLang="zh-CN" dirty="0" smtClean="0"/>
              <a:t>10</a:t>
            </a:r>
            <a:r>
              <a:rPr lang="zh-CN" altLang="zh-CN" dirty="0" smtClean="0"/>
              <a:t>个点，因此只能在</a:t>
            </a:r>
            <a:r>
              <a:rPr lang="en-US" altLang="zh-CN" dirty="0" smtClean="0"/>
              <a:t>890</a:t>
            </a:r>
            <a:r>
              <a:rPr lang="zh-CN" altLang="zh-CN" dirty="0" smtClean="0"/>
              <a:t>个点中进行比较。</a:t>
            </a:r>
            <a:endParaRPr lang="en-US" altLang="zh-CN" dirty="0" smtClean="0"/>
          </a:p>
          <a:p>
            <a:r>
              <a:rPr lang="zh-CN" altLang="zh-CN" dirty="0" smtClean="0"/>
              <a:t>可以发现其能够很好的给出估计趋势</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32</a:t>
            </a:fld>
            <a:endParaRPr kumimoji="1" lang="zh-CN" altLang="en-US"/>
          </a:p>
        </p:txBody>
      </p:sp>
    </p:spTree>
    <p:extLst>
      <p:ext uri="{BB962C8B-B14F-4D97-AF65-F5344CB8AC3E}">
        <p14:creationId xmlns:p14="http://schemas.microsoft.com/office/powerpoint/2010/main" val="82876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User3 9</a:t>
            </a:r>
            <a:r>
              <a:rPr lang="zh-CN" altLang="en-US" dirty="0" smtClean="0"/>
              <a:t>个维度的传感器数据，每个</a:t>
            </a:r>
            <a:r>
              <a:rPr lang="en-US" altLang="zh-CN" dirty="0" smtClean="0"/>
              <a:t>10</a:t>
            </a:r>
            <a:r>
              <a:rPr lang="zh-CN" altLang="en-US" dirty="0" smtClean="0"/>
              <a:t>个点进行采样，得到</a:t>
            </a:r>
            <a:r>
              <a:rPr lang="en-US" altLang="zh-CN" dirty="0" smtClean="0"/>
              <a:t>5000</a:t>
            </a:r>
            <a:r>
              <a:rPr lang="zh-CN" altLang="en-US" dirty="0" smtClean="0"/>
              <a:t>个带有状态</a:t>
            </a:r>
            <a:r>
              <a:rPr lang="en-US" altLang="zh-CN" dirty="0" smtClean="0"/>
              <a:t>Label</a:t>
            </a:r>
            <a:r>
              <a:rPr lang="zh-CN" altLang="en-US" dirty="0" smtClean="0"/>
              <a:t>的点</a:t>
            </a:r>
            <a:endParaRPr lang="en-US" altLang="zh-CN" dirty="0" smtClean="0"/>
          </a:p>
          <a:p>
            <a:endParaRPr lang="en-US" altLang="zh-CN" dirty="0" smtClean="0"/>
          </a:p>
          <a:p>
            <a:r>
              <a:rPr lang="zh-CN" altLang="en-US" dirty="0" smtClean="0"/>
              <a:t>类偏斜问题：</a:t>
            </a:r>
            <a:r>
              <a:rPr lang="zh-CN" altLang="zh-CN" dirty="0" smtClean="0"/>
              <a:t>采用分层抽样技术（Stratifid Sampling）。</a:t>
            </a:r>
            <a:endParaRPr lang="en-US" altLang="zh-CN" dirty="0" smtClean="0"/>
          </a:p>
          <a:p>
            <a:r>
              <a:rPr lang="zh-CN" altLang="zh-CN" dirty="0" smtClean="0"/>
              <a:t>首先根据标签对数据进行分组（分层），在每个层次中的观测值都具有相同的被选用概率，不同的层次可设定不同的概率。</a:t>
            </a:r>
            <a:endParaRPr lang="en-US" altLang="zh-CN" dirty="0" smtClean="0"/>
          </a:p>
          <a:p>
            <a:r>
              <a:rPr lang="zh-CN" altLang="zh-CN" dirty="0" smtClean="0"/>
              <a:t>然后对每组数据进行取样获得每个类别的训练、测试数据集，最后将这些针对每个类别的训练数据集组合在一起形成训练数据集，这个训练数据集的各类别样本所占的比例就与初始数据的比例一样了，使模型具有更好的拟合精度。</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33</a:t>
            </a:fld>
            <a:endParaRPr kumimoji="1" lang="zh-CN" altLang="en-US"/>
          </a:p>
        </p:txBody>
      </p:sp>
    </p:spTree>
    <p:extLst>
      <p:ext uri="{BB962C8B-B14F-4D97-AF65-F5344CB8AC3E}">
        <p14:creationId xmlns:p14="http://schemas.microsoft.com/office/powerpoint/2010/main" val="3136468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随机森林算法给出的模型表现很好</a:t>
            </a:r>
            <a:r>
              <a:rPr lang="zh-CN" altLang="zh-CN" sz="1200" kern="1200" dirty="0" smtClean="0">
                <a:solidFill>
                  <a:schemeClr val="tx1"/>
                </a:solidFill>
                <a:effectLst/>
                <a:latin typeface="+mn-lt"/>
                <a:ea typeface="+mn-ea"/>
                <a:cs typeface="+mn-cs"/>
              </a:rPr>
              <a:t>，但是我们因此就相信该模型吗？</a:t>
            </a:r>
            <a:r>
              <a:rPr lang="zh-CN" altLang="en-US" sz="1200" kern="1200" dirty="0" smtClean="0">
                <a:solidFill>
                  <a:schemeClr val="tx1"/>
                </a:solidFill>
                <a:effectLst/>
                <a:latin typeface="+mn-lt"/>
                <a:ea typeface="+mn-ea"/>
                <a:cs typeface="+mn-cs"/>
              </a:rPr>
              <a:t>就能部署上线么？</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问题在于仅仅是单一的评价机制，例如分类错误率很低、精确度很高，并不能对现实任务做一个完备的描述，尤其是在医疗等具体问题上。</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因此，很有必要研究机器学习模型的可解释性问题，模型的可解释性可以帮助验证模型是否按期望的状态运行，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同时理解系统是如何工作的，决策是如何形成的，这对于构建外骨骼机器人的人机安全状态分析单元具有非常重要的意义，</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因为其能够从医生和康复师的角度帮助理解和分析人机安全状态。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34</a:t>
            </a:fld>
            <a:endParaRPr kumimoji="1" lang="zh-CN" altLang="en-US"/>
          </a:p>
        </p:txBody>
      </p:sp>
    </p:spTree>
    <p:extLst>
      <p:ext uri="{BB962C8B-B14F-4D97-AF65-F5344CB8AC3E}">
        <p14:creationId xmlns:p14="http://schemas.microsoft.com/office/powerpoint/2010/main" val="2066591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35</a:t>
            </a:fld>
            <a:endParaRPr kumimoji="1" lang="zh-CN" altLang="en-US"/>
          </a:p>
        </p:txBody>
      </p:sp>
    </p:spTree>
    <p:extLst>
      <p:ext uri="{BB962C8B-B14F-4D97-AF65-F5344CB8AC3E}">
        <p14:creationId xmlns:p14="http://schemas.microsoft.com/office/powerpoint/2010/main" val="275343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后面都有云平台，云平台的架构是什么样的？</a:t>
            </a:r>
            <a:endParaRPr lang="en-US" altLang="zh-CN" dirty="0" smtClean="0"/>
          </a:p>
          <a:p>
            <a:r>
              <a:rPr lang="zh-CN" altLang="en-US" dirty="0" smtClean="0"/>
              <a:t>机器智能技术</a:t>
            </a:r>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6</a:t>
            </a:fld>
            <a:endParaRPr kumimoji="1" lang="zh-CN" altLang="en-US"/>
          </a:p>
        </p:txBody>
      </p:sp>
    </p:spTree>
    <p:extLst>
      <p:ext uri="{BB962C8B-B14F-4D97-AF65-F5344CB8AC3E}">
        <p14:creationId xmlns:p14="http://schemas.microsoft.com/office/powerpoint/2010/main" val="1656233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线性分类器：</a:t>
            </a:r>
            <a:r>
              <a:rPr lang="en-US" altLang="zh-CN" dirty="0" smtClean="0"/>
              <a:t>LASSO</a:t>
            </a:r>
          </a:p>
          <a:p>
            <a:r>
              <a:rPr lang="zh-CN" altLang="zh-CN" dirty="0" smtClean="0"/>
              <a:t>线性模型学习特征和目标之间的单调线性关系，使得其具备很好的解释性</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36</a:t>
            </a:fld>
            <a:endParaRPr kumimoji="1" lang="zh-CN" altLang="en-US"/>
          </a:p>
        </p:txBody>
      </p:sp>
    </p:spTree>
    <p:extLst>
      <p:ext uri="{BB962C8B-B14F-4D97-AF65-F5344CB8AC3E}">
        <p14:creationId xmlns:p14="http://schemas.microsoft.com/office/powerpoint/2010/main" val="1265716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37</a:t>
            </a:fld>
            <a:endParaRPr kumimoji="1" lang="zh-CN" altLang="en-US"/>
          </a:p>
        </p:txBody>
      </p:sp>
    </p:spTree>
    <p:extLst>
      <p:ext uri="{BB962C8B-B14F-4D97-AF65-F5344CB8AC3E}">
        <p14:creationId xmlns:p14="http://schemas.microsoft.com/office/powerpoint/2010/main" val="340617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7</a:t>
            </a:fld>
            <a:endParaRPr kumimoji="1" lang="zh-CN" altLang="en-US"/>
          </a:p>
        </p:txBody>
      </p:sp>
    </p:spTree>
    <p:extLst>
      <p:ext uri="{BB962C8B-B14F-4D97-AF65-F5344CB8AC3E}">
        <p14:creationId xmlns:p14="http://schemas.microsoft.com/office/powerpoint/2010/main" val="159175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社会性有了</a:t>
            </a:r>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9</a:t>
            </a:fld>
            <a:endParaRPr kumimoji="1" lang="zh-CN" altLang="en-US"/>
          </a:p>
        </p:txBody>
      </p:sp>
    </p:spTree>
    <p:extLst>
      <p:ext uri="{BB962C8B-B14F-4D97-AF65-F5344CB8AC3E}">
        <p14:creationId xmlns:p14="http://schemas.microsoft.com/office/powerpoint/2010/main" val="128222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12</a:t>
            </a:fld>
            <a:endParaRPr kumimoji="1" lang="zh-CN" altLang="en-US"/>
          </a:p>
        </p:txBody>
      </p:sp>
    </p:spTree>
    <p:extLst>
      <p:ext uri="{BB962C8B-B14F-4D97-AF65-F5344CB8AC3E}">
        <p14:creationId xmlns:p14="http://schemas.microsoft.com/office/powerpoint/2010/main" val="181207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14</a:t>
            </a:fld>
            <a:endParaRPr kumimoji="1" lang="zh-CN" altLang="en-US"/>
          </a:p>
        </p:txBody>
      </p:sp>
    </p:spTree>
    <p:extLst>
      <p:ext uri="{BB962C8B-B14F-4D97-AF65-F5344CB8AC3E}">
        <p14:creationId xmlns:p14="http://schemas.microsoft.com/office/powerpoint/2010/main" val="131303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17</a:t>
            </a:fld>
            <a:endParaRPr kumimoji="1" lang="zh-CN" altLang="en-US"/>
          </a:p>
        </p:txBody>
      </p:sp>
    </p:spTree>
    <p:extLst>
      <p:ext uri="{BB962C8B-B14F-4D97-AF65-F5344CB8AC3E}">
        <p14:creationId xmlns:p14="http://schemas.microsoft.com/office/powerpoint/2010/main" val="426161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外骨骼机器人如何与云端连接？</a:t>
            </a:r>
            <a:r>
              <a:rPr lang="en-US" altLang="zh-CN" dirty="0" smtClean="0"/>
              <a:t>MQTT</a:t>
            </a:r>
            <a:r>
              <a:rPr lang="zh-CN" altLang="en-US" dirty="0" smtClean="0"/>
              <a:t>，适配于嵌入式设备。</a:t>
            </a:r>
            <a:endParaRPr lang="zh-CN" altLang="zh-CN" dirty="0" smtClean="0"/>
          </a:p>
          <a:p>
            <a:r>
              <a:rPr lang="zh-CN" altLang="zh-CN" dirty="0" smtClean="0"/>
              <a:t>如何保证外骨骼机器人的传感器数据能够与云端实时同步，进而形成云端实时同步的虚拟克隆体？</a:t>
            </a:r>
            <a:r>
              <a:rPr lang="zh-CN" altLang="en-US" dirty="0" smtClean="0"/>
              <a:t>实时消息中间件</a:t>
            </a:r>
            <a:r>
              <a:rPr lang="en-US" altLang="zh-CN" dirty="0" smtClean="0"/>
              <a:t>Kafka</a:t>
            </a:r>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18</a:t>
            </a:fld>
            <a:endParaRPr kumimoji="1" lang="zh-CN" altLang="en-US"/>
          </a:p>
        </p:txBody>
      </p:sp>
    </p:spTree>
    <p:extLst>
      <p:ext uri="{BB962C8B-B14F-4D97-AF65-F5344CB8AC3E}">
        <p14:creationId xmlns:p14="http://schemas.microsoft.com/office/powerpoint/2010/main" val="394538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t>
            </a:r>
            <a:r>
              <a:rPr lang="zh-CN" altLang="zh-CN" dirty="0" smtClean="0"/>
              <a:t>代表外骨骼的台数，</a:t>
            </a:r>
            <a:r>
              <a:rPr lang="en-US" altLang="zh-CN" dirty="0" smtClean="0"/>
              <a:t>n</a:t>
            </a:r>
            <a:r>
              <a:rPr lang="zh-CN" altLang="zh-CN" dirty="0" smtClean="0"/>
              <a:t>代表单台外骨骼上传感器模块的数量，因此可扩展性是很强的</a:t>
            </a:r>
            <a:endParaRPr lang="en-US" altLang="zh-CN" dirty="0" smtClean="0"/>
          </a:p>
          <a:p>
            <a:r>
              <a:rPr lang="zh-CN" altLang="en-US" dirty="0" smtClean="0"/>
              <a:t>云端形成的克隆模型</a:t>
            </a:r>
            <a:endParaRPr lang="en-US" altLang="zh-CN" dirty="0" smtClean="0"/>
          </a:p>
          <a:p>
            <a:endParaRPr lang="en-US" altLang="zh-CN" dirty="0" smtClean="0"/>
          </a:p>
          <a:p>
            <a:r>
              <a:rPr lang="zh-CN" altLang="en-US" dirty="0" smtClean="0"/>
              <a:t>相比传统的自己搭建</a:t>
            </a:r>
            <a:r>
              <a:rPr lang="en-US" altLang="zh-CN" dirty="0" smtClean="0"/>
              <a:t>IDC</a:t>
            </a:r>
            <a:r>
              <a:rPr lang="zh-CN" altLang="en-US" dirty="0" smtClean="0"/>
              <a:t>（互联网数据中心）</a:t>
            </a:r>
            <a:endParaRPr lang="en-US" altLang="zh-CN" dirty="0" smtClean="0"/>
          </a:p>
          <a:p>
            <a:r>
              <a:rPr lang="zh-CN" altLang="en-US" dirty="0" smtClean="0"/>
              <a:t>扩展性体现在</a:t>
            </a:r>
            <a:r>
              <a:rPr lang="en-US" altLang="zh-CN" dirty="0" smtClean="0"/>
              <a:t>3</a:t>
            </a:r>
            <a:r>
              <a:rPr lang="zh-CN" altLang="en-US" dirty="0" smtClean="0"/>
              <a:t>个方面：阿里</a:t>
            </a:r>
            <a:r>
              <a:rPr lang="en-US" altLang="zh-CN" dirty="0" smtClean="0"/>
              <a:t>ECS</a:t>
            </a:r>
            <a:r>
              <a:rPr lang="zh-CN" altLang="en-US" dirty="0" smtClean="0"/>
              <a:t>弹性服务本身，</a:t>
            </a:r>
            <a:r>
              <a:rPr lang="en-US" altLang="zh-CN" dirty="0" err="1" smtClean="0"/>
              <a:t>kafka</a:t>
            </a:r>
            <a:r>
              <a:rPr lang="zh-CN" altLang="en-US" dirty="0" smtClean="0"/>
              <a:t>本身的分布式结构，以及</a:t>
            </a:r>
            <a:r>
              <a:rPr lang="en-US" altLang="zh-CN" dirty="0" smtClean="0"/>
              <a:t>Topic</a:t>
            </a:r>
            <a:r>
              <a:rPr lang="zh-CN" altLang="en-US" dirty="0" smtClean="0"/>
              <a:t>的分布式，而各个模块时间是相互解耦的，因此</a:t>
            </a:r>
            <a:r>
              <a:rPr lang="en-US" altLang="zh-CN" dirty="0" smtClean="0"/>
              <a:t>MySQL</a:t>
            </a:r>
            <a:r>
              <a:rPr lang="zh-CN" altLang="en-US" dirty="0" smtClean="0"/>
              <a:t>未来可以用</a:t>
            </a:r>
            <a:r>
              <a:rPr lang="en-US" altLang="zh-CN" dirty="0" smtClean="0"/>
              <a:t>Hadoop</a:t>
            </a:r>
            <a:r>
              <a:rPr lang="zh-CN" altLang="en-US" dirty="0" smtClean="0"/>
              <a:t>等替换</a:t>
            </a:r>
            <a:endParaRPr lang="en-US" altLang="zh-CN" dirty="0" smtClean="0"/>
          </a:p>
          <a:p>
            <a:r>
              <a:rPr lang="zh-CN" altLang="en-US" dirty="0" smtClean="0"/>
              <a:t>可靠性体现在：阿里</a:t>
            </a:r>
            <a:r>
              <a:rPr lang="en-US" altLang="zh-CN" dirty="0" smtClean="0"/>
              <a:t>ECS</a:t>
            </a:r>
            <a:r>
              <a:rPr lang="zh-CN" altLang="en-US" dirty="0" smtClean="0"/>
              <a:t>的安全性（外部）和运行稳定性（内部）</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BE8F9A19-7742-8F43-B1D2-AC380F0F15C9}" type="slidenum">
              <a:rPr kumimoji="1" lang="zh-CN" altLang="en-US" smtClean="0"/>
              <a:t>19</a:t>
            </a:fld>
            <a:endParaRPr kumimoji="1" lang="zh-CN" altLang="en-US"/>
          </a:p>
        </p:txBody>
      </p:sp>
    </p:spTree>
    <p:extLst>
      <p:ext uri="{BB962C8B-B14F-4D97-AF65-F5344CB8AC3E}">
        <p14:creationId xmlns:p14="http://schemas.microsoft.com/office/powerpoint/2010/main" val="2258939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4509A250-FF31-4206-8172-F9D3106AACB1}" type="datetimeFigureOut">
              <a:rPr lang="en-US" smtClean="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017483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260882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43586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1485430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63123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2835743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27001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1112668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2" name="Content Placeholder 2"/>
          <p:cNvSpPr>
            <a:spLocks noGrp="1"/>
          </p:cNvSpPr>
          <p:nvPr>
            <p:ph sz="quarter" idx="13"/>
          </p:nvPr>
        </p:nvSpPr>
        <p:spPr>
          <a:xfrm>
            <a:off x="685330" y="2367093"/>
            <a:ext cx="7772870" cy="3424107"/>
          </a:xfrm>
        </p:spPr>
        <p:txBody>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sp>
        <p:nvSpPr>
          <p:cNvPr id="9" name="标题 8"/>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26700011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smtClean="0"/>
              <a:t>单击此处编辑母版标题样式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20520137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32601356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38841386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15041519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3833671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CN" altLang="en-US" smtClean="0"/>
              <a:t>单击此处编辑母版标题样式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6" name="Footer Placeholder 5"/>
          <p:cNvSpPr>
            <a:spLocks noGrp="1"/>
          </p:cNvSpPr>
          <p:nvPr>
            <p:ph type="ftr" sz="quarter" idx="11"/>
          </p:nvPr>
        </p:nvSpPr>
        <p:spPr>
          <a:xfrm>
            <a:off x="533400" y="6172200"/>
            <a:ext cx="5811724" cy="365125"/>
          </a:xfrm>
        </p:spPr>
        <p:txBody>
          <a:bodyPr/>
          <a:lstStyle/>
          <a:p>
            <a:endParaRPr kumimoji="1" lang="zh-CN" altLang="en-US"/>
          </a:p>
        </p:txBody>
      </p:sp>
      <p:sp>
        <p:nvSpPr>
          <p:cNvPr id="7" name="Slide Number Placeholder 6"/>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2449638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smtClean="0"/>
              <a:t>单击此处编辑母版标题样式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Date Placeholder 2"/>
          <p:cNvSpPr>
            <a:spLocks noGrp="1"/>
          </p:cNvSpPr>
          <p:nvPr>
            <p:ph type="dt" sz="half" idx="10"/>
          </p:nvPr>
        </p:nvSpPr>
        <p:spPr>
          <a:xfrm>
            <a:off x="7430245" y="6172203"/>
            <a:ext cx="1200463" cy="365125"/>
          </a:xfrm>
          <a:prstGeom prst="rect">
            <a:avLst/>
          </a:prstGeom>
        </p:spPr>
        <p:txBody>
          <a:bodyPr/>
          <a:lstStyle/>
          <a:p>
            <a:fld id="{B88CE11A-41C8-814F-A1BB-A1A11FCBA664}" type="datetimeFigureOut">
              <a:rPr kumimoji="1" lang="zh-CN" altLang="en-US" smtClean="0"/>
              <a:t>2018/5/17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a:xfrm>
            <a:off x="7774426" y="5578478"/>
            <a:ext cx="856907" cy="669925"/>
          </a:xfrm>
          <a:prstGeom prst="rect">
            <a:avLst/>
          </a:prstGeom>
        </p:spPr>
        <p:txBody>
          <a:bodyPr/>
          <a:lstStyle/>
          <a:p>
            <a:fld id="{12AE8406-41D9-7943-B1B8-343B2E8E0E69}" type="slidenum">
              <a:rPr kumimoji="1" lang="zh-CN" altLang="en-US" smtClean="0"/>
              <a:t>‹#›</a:t>
            </a:fld>
            <a:endParaRPr kumimoji="1" lang="zh-CN" altLang="en-US"/>
          </a:p>
        </p:txBody>
      </p:sp>
    </p:spTree>
    <p:extLst>
      <p:ext uri="{BB962C8B-B14F-4D97-AF65-F5344CB8AC3E}">
        <p14:creationId xmlns:p14="http://schemas.microsoft.com/office/powerpoint/2010/main" val="3158299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kumimoji="1" lang="zh-CN" altLang="en-US" dirty="0"/>
          </a:p>
        </p:txBody>
      </p:sp>
      <p:pic>
        <p:nvPicPr>
          <p:cNvPr id="13" name="Picture 47"/>
          <p:cNvPicPr>
            <a:picLocks noChangeAspect="1" noChangeArrowheads="1"/>
          </p:cNvPicPr>
          <p:nvPr userDrawn="1"/>
        </p:nvPicPr>
        <p:blipFill>
          <a:blip r:embed="rId19" cstate="screen">
            <a:extLst>
              <a:ext uri="{28A0092B-C50C-407E-A947-70E740481C1C}">
                <a14:useLocalDpi xmlns:a14="http://schemas.microsoft.com/office/drawing/2010/main"/>
              </a:ext>
            </a:extLst>
          </a:blip>
          <a:srcRect/>
          <a:stretch>
            <a:fillRect/>
          </a:stretch>
        </p:blipFill>
        <p:spPr bwMode="auto">
          <a:xfrm>
            <a:off x="6926266" y="19054"/>
            <a:ext cx="22177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atumsplatzhalter 4"/>
          <p:cNvSpPr txBox="1">
            <a:spLocks/>
          </p:cNvSpPr>
          <p:nvPr userDrawn="1"/>
        </p:nvSpPr>
        <p:spPr>
          <a:xfrm>
            <a:off x="7274379" y="6491623"/>
            <a:ext cx="1871188" cy="360363"/>
          </a:xfrm>
          <a:prstGeom prst="rect">
            <a:avLst/>
          </a:prstGeom>
          <a:noFill/>
          <a:ln>
            <a:noFill/>
          </a:ln>
          <a:effectLst>
            <a:outerShdw blurRad="241300" sx="102000" sy="102000" algn="ctr" rotWithShape="0">
              <a:prstClr val="black">
                <a:alpha val="15000"/>
              </a:prstClr>
            </a:outerShdw>
          </a:effectLst>
        </p:spPr>
        <p:txBody>
          <a:bodyPr lIns="432000" rIns="0" anchor="ctr"/>
          <a:lstStyle>
            <a:defPPr>
              <a:defRPr lang="de-DE"/>
            </a:defPPr>
            <a:lvl1pPr algn="ctr">
              <a:defRPr sz="2000">
                <a:solidFill>
                  <a:schemeClr val="bg1"/>
                </a:solidFill>
              </a:defRPr>
            </a:lvl1pPr>
          </a:lstStyle>
          <a:p>
            <a:pPr algn="l">
              <a:defRPr/>
            </a:pPr>
            <a:r>
              <a:rPr lang="zh-CN" altLang="en-US" sz="1400" b="1" kern="1000" spc="200" dirty="0" smtClean="0">
                <a:solidFill>
                  <a:schemeClr val="bg1">
                    <a:lumMod val="65000"/>
                  </a:schemeClr>
                </a:solidFill>
                <a:latin typeface="华文彩云" panose="02010800040101010101" pitchFamily="2" charset="-122"/>
                <a:ea typeface="华文彩云" panose="02010800040101010101" pitchFamily="2" charset="-122"/>
              </a:rPr>
              <a:t>机器智能研究所</a:t>
            </a:r>
            <a:endParaRPr lang="en-US" sz="1400" b="1" kern="1000" spc="200" dirty="0">
              <a:solidFill>
                <a:schemeClr val="bg1">
                  <a:lumMod val="65000"/>
                </a:schemeClr>
              </a:solidFill>
              <a:latin typeface="华文彩云" panose="02010800040101010101" pitchFamily="2" charset="-122"/>
              <a:ea typeface="华文彩云" panose="02010800040101010101" pitchFamily="2" charset="-122"/>
            </a:endParaRPr>
          </a:p>
        </p:txBody>
      </p:sp>
      <p:sp>
        <p:nvSpPr>
          <p:cNvPr id="4" name="灯片编号占位符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ECFA1-4BCB-4616-A897-9B1B1871F307}" type="slidenum">
              <a:rPr lang="zh-CN" altLang="en-US" smtClean="0"/>
              <a:t>‹#›</a:t>
            </a:fld>
            <a:endParaRPr lang="zh-CN" altLang="en-US" dirty="0"/>
          </a:p>
        </p:txBody>
      </p:sp>
    </p:spTree>
    <p:extLst>
      <p:ext uri="{BB962C8B-B14F-4D97-AF65-F5344CB8AC3E}">
        <p14:creationId xmlns:p14="http://schemas.microsoft.com/office/powerpoint/2010/main" val="100823562"/>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13" r:id="rId17"/>
  </p:sldLayoutIdLst>
  <p:timing>
    <p:tnLst>
      <p:par>
        <p:cTn id="1" dur="indefinite" restart="never" nodeType="tmRoot"/>
      </p:par>
    </p:tnLst>
  </p:timing>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package" Target="../embeddings/Microsoft_Visio___1.vsdx"/></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emf"/><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1.xml"/><Relationship Id="rId7" Type="http://schemas.openxmlformats.org/officeDocument/2006/relationships/image" Target="../media/image54.wmf"/><Relationship Id="rId12"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56.wmf"/><Relationship Id="rId5" Type="http://schemas.openxmlformats.org/officeDocument/2006/relationships/image" Target="../media/image5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5.wmf"/></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4.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63.wmf"/><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1.xml"/><Relationship Id="rId10" Type="http://schemas.microsoft.com/office/2007/relationships/hdphoto" Target="../media/hdphoto1.wdp"/><Relationship Id="rId4" Type="http://schemas.openxmlformats.org/officeDocument/2006/relationships/video" Target="../media/media2.mp4"/><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7"/>
          <p:cNvSpPr>
            <a:spLocks noChangeArrowheads="1"/>
          </p:cNvSpPr>
          <p:nvPr/>
        </p:nvSpPr>
        <p:spPr bwMode="auto">
          <a:xfrm>
            <a:off x="0" y="2963863"/>
            <a:ext cx="9144000" cy="6461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endParaRPr>
          </a:p>
        </p:txBody>
      </p:sp>
      <p:sp>
        <p:nvSpPr>
          <p:cNvPr id="3" name="文本框 5"/>
          <p:cNvSpPr>
            <a:spLocks noChangeArrowheads="1"/>
          </p:cNvSpPr>
          <p:nvPr/>
        </p:nvSpPr>
        <p:spPr bwMode="auto">
          <a:xfrm>
            <a:off x="0" y="2994531"/>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dirty="0">
                <a:solidFill>
                  <a:schemeClr val="bg1"/>
                </a:solidFill>
                <a:latin typeface="+mn-lt"/>
                <a:ea typeface="+mn-ea"/>
              </a:rPr>
              <a:t>外骨骼机器人云脑架构及其学习算法研究</a:t>
            </a:r>
            <a:endParaRPr lang="en-US" altLang="zh-CN" sz="3200" b="1" dirty="0">
              <a:solidFill>
                <a:schemeClr val="bg1"/>
              </a:solidFill>
              <a:latin typeface="+mn-lt"/>
              <a:ea typeface="+mn-ea"/>
            </a:endParaRPr>
          </a:p>
        </p:txBody>
      </p:sp>
      <p:sp>
        <p:nvSpPr>
          <p:cNvPr id="4" name="文本框 6"/>
          <p:cNvSpPr>
            <a:spLocks noChangeArrowheads="1"/>
          </p:cNvSpPr>
          <p:nvPr/>
        </p:nvSpPr>
        <p:spPr bwMode="auto">
          <a:xfrm>
            <a:off x="5891753" y="4381877"/>
            <a:ext cx="22453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000" dirty="0">
                <a:latin typeface="+mn-ea"/>
                <a:ea typeface="+mn-ea"/>
                <a:sym typeface="宋体" panose="02010600030101010101" pitchFamily="2" charset="-122"/>
              </a:rPr>
              <a:t>答辩</a:t>
            </a:r>
            <a:r>
              <a:rPr lang="zh-CN" altLang="en-US" sz="2000" dirty="0" smtClean="0">
                <a:latin typeface="+mn-ea"/>
                <a:ea typeface="+mn-ea"/>
                <a:sym typeface="宋体" panose="02010600030101010101" pitchFamily="2" charset="-122"/>
              </a:rPr>
              <a:t>人：</a:t>
            </a:r>
            <a:r>
              <a:rPr lang="zh-CN" altLang="en-US" sz="2000" dirty="0" smtClean="0">
                <a:latin typeface="+mn-ea"/>
                <a:ea typeface="+mn-ea"/>
                <a:cs typeface="Calibri" panose="020F0502020204030204" pitchFamily="34" charset="0"/>
                <a:sym typeface="Calibri" panose="020F0502020204030204" pitchFamily="34" charset="0"/>
              </a:rPr>
              <a:t>范 敏</a:t>
            </a:r>
            <a:endParaRPr lang="en-US" altLang="zh-CN" sz="2000" dirty="0" smtClean="0">
              <a:latin typeface="+mn-ea"/>
              <a:ea typeface="+mn-ea"/>
              <a:cs typeface="Calibri" panose="020F0502020204030204" pitchFamily="34" charset="0"/>
              <a:sym typeface="Calibri" panose="020F0502020204030204" pitchFamily="34" charset="0"/>
            </a:endParaRPr>
          </a:p>
          <a:p>
            <a:pPr eaLnBrk="1" hangingPunct="1">
              <a:buFont typeface="Arial" panose="020B0604020202020204" pitchFamily="34" charset="0"/>
              <a:buNone/>
              <a:defRPr/>
            </a:pPr>
            <a:r>
              <a:rPr lang="zh-CN" altLang="en-US" sz="2000" dirty="0" smtClean="0">
                <a:latin typeface="+mn-ea"/>
                <a:ea typeface="+mn-ea"/>
                <a:sym typeface="宋体" panose="02010600030101010101" pitchFamily="2" charset="-122"/>
              </a:rPr>
              <a:t>日期：</a:t>
            </a:r>
            <a:r>
              <a:rPr lang="en-US" altLang="zh-CN" sz="2000" dirty="0" smtClean="0">
                <a:latin typeface="+mn-ea"/>
                <a:ea typeface="+mn-ea"/>
                <a:sym typeface="宋体" panose="02010600030101010101" pitchFamily="2" charset="-122"/>
              </a:rPr>
              <a:t>2018/05/18</a:t>
            </a:r>
            <a:endParaRPr lang="zh-CN" altLang="en-US" sz="2000" dirty="0" smtClean="0">
              <a:latin typeface="+mn-ea"/>
              <a:ea typeface="+mn-ea"/>
              <a:sym typeface="宋体" panose="02010600030101010101" pitchFamily="2" charset="-122"/>
            </a:endParaRPr>
          </a:p>
        </p:txBody>
      </p:sp>
    </p:spTree>
    <p:extLst>
      <p:ext uri="{BB962C8B-B14F-4D97-AF65-F5344CB8AC3E}">
        <p14:creationId xmlns:p14="http://schemas.microsoft.com/office/powerpoint/2010/main" val="221565982"/>
      </p:ext>
    </p:extLst>
  </p:cSld>
  <p:clrMapOvr>
    <a:masterClrMapping/>
  </p:clrMapOvr>
  <mc:AlternateContent xmlns:mc="http://schemas.openxmlformats.org/markup-compatibility/2006">
    <mc:Choice xmlns:p14="http://schemas.microsoft.com/office/powerpoint/2010/main" Requires="p14">
      <p:transition spd="slow" p14:dur="2000" advTm="2152"/>
    </mc:Choice>
    <mc:Fallback>
      <p:transition spd="slow" advTm="2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plus(in)">
                                      <p:cBhvr>
                                        <p:cTn id="10" dur="2000"/>
                                        <p:tgtEl>
                                          <p:spTgt spid="3"/>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plus(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840" y="84841"/>
            <a:ext cx="3101419"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云学习</a:t>
            </a:r>
            <a:endParaRPr lang="zh-CN" altLang="en-US" sz="2400" b="1" dirty="0">
              <a:solidFill>
                <a:schemeClr val="bg1"/>
              </a:solidFill>
              <a:latin typeface="+mj-ea"/>
              <a:ea typeface="+mj-ea"/>
            </a:endParaRPr>
          </a:p>
        </p:txBody>
      </p:sp>
      <p:pic>
        <p:nvPicPr>
          <p:cNvPr id="5" name="图片 4"/>
          <p:cNvPicPr>
            <a:picLocks noChangeAspect="1"/>
          </p:cNvPicPr>
          <p:nvPr/>
        </p:nvPicPr>
        <p:blipFill>
          <a:blip r:embed="rId3"/>
          <a:stretch>
            <a:fillRect/>
          </a:stretch>
        </p:blipFill>
        <p:spPr>
          <a:xfrm>
            <a:off x="721867" y="2498169"/>
            <a:ext cx="7596585" cy="3412435"/>
          </a:xfrm>
          <a:prstGeom prst="rect">
            <a:avLst/>
          </a:prstGeom>
        </p:spPr>
      </p:pic>
      <p:sp>
        <p:nvSpPr>
          <p:cNvPr id="6" name="矩形 1"/>
          <p:cNvSpPr>
            <a:spLocks noChangeArrowheads="1"/>
          </p:cNvSpPr>
          <p:nvPr/>
        </p:nvSpPr>
        <p:spPr bwMode="auto">
          <a:xfrm>
            <a:off x="325438" y="6521215"/>
            <a:ext cx="4971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smtClean="0">
                <a:solidFill>
                  <a:schemeClr val="bg1"/>
                </a:solidFill>
                <a:latin typeface="Times New Roman" panose="02020603050405020304" pitchFamily="18" charset="0"/>
                <a:ea typeface="+mn-ea"/>
                <a:cs typeface="Times New Roman" panose="02020603050405020304" pitchFamily="18" charset="0"/>
              </a:rPr>
              <a:t>Source: </a:t>
            </a:r>
            <a:r>
              <a:rPr lang="zh-CN" altLang="en-US" sz="1200" dirty="0" smtClean="0">
                <a:solidFill>
                  <a:schemeClr val="bg1"/>
                </a:solidFill>
                <a:latin typeface="Times New Roman" panose="02020603050405020304" pitchFamily="18" charset="0"/>
                <a:ea typeface="+mn-ea"/>
                <a:cs typeface="Times New Roman" panose="02020603050405020304" pitchFamily="18" charset="0"/>
              </a:rPr>
              <a:t>王太峰</a:t>
            </a:r>
            <a:r>
              <a:rPr lang="en-US" altLang="zh-CN" sz="1200" dirty="0" smtClean="0">
                <a:solidFill>
                  <a:schemeClr val="bg1"/>
                </a:solidFill>
                <a:latin typeface="Times New Roman" panose="02020603050405020304" pitchFamily="18" charset="0"/>
                <a:ea typeface="+mn-ea"/>
                <a:cs typeface="Times New Roman" panose="02020603050405020304" pitchFamily="18" charset="0"/>
              </a:rPr>
              <a:t>. </a:t>
            </a:r>
            <a:r>
              <a:rPr lang="zh-CN" altLang="en-US" sz="1200" dirty="0" smtClean="0">
                <a:solidFill>
                  <a:schemeClr val="bg1"/>
                </a:solidFill>
                <a:latin typeface="Times New Roman" panose="02020603050405020304" pitchFamily="18" charset="0"/>
                <a:ea typeface="+mn-ea"/>
                <a:cs typeface="Times New Roman" panose="02020603050405020304" pitchFamily="18" charset="0"/>
              </a:rPr>
              <a:t>微软亚洲研究院主管研究员</a:t>
            </a:r>
            <a:r>
              <a:rPr lang="en-US" altLang="zh-CN" sz="1200" dirty="0" smtClean="0">
                <a:solidFill>
                  <a:schemeClr val="bg1"/>
                </a:solidFill>
                <a:latin typeface="Times New Roman" panose="02020603050405020304" pitchFamily="18" charset="0"/>
                <a:ea typeface="+mn-ea"/>
                <a:cs typeface="Times New Roman" panose="02020603050405020304" pitchFamily="18" charset="0"/>
              </a:rPr>
              <a:t>. </a:t>
            </a:r>
            <a:r>
              <a:rPr lang="zh-CN" altLang="en-US" sz="1200" dirty="0" smtClean="0">
                <a:solidFill>
                  <a:schemeClr val="bg1"/>
                </a:solidFill>
                <a:latin typeface="Times New Roman" panose="02020603050405020304" pitchFamily="18" charset="0"/>
                <a:ea typeface="+mn-ea"/>
                <a:cs typeface="Times New Roman" panose="02020603050405020304" pitchFamily="18" charset="0"/>
              </a:rPr>
              <a:t>合作创</a:t>
            </a:r>
            <a:r>
              <a:rPr lang="en-US" altLang="zh-CN" sz="1200" dirty="0" smtClean="0">
                <a:solidFill>
                  <a:schemeClr val="bg1"/>
                </a:solidFill>
                <a:latin typeface="Times New Roman" panose="02020603050405020304" pitchFamily="18" charset="0"/>
                <a:ea typeface="+mn-ea"/>
                <a:cs typeface="Times New Roman" panose="02020603050405020304" pitchFamily="18" charset="0"/>
              </a:rPr>
              <a:t>·</a:t>
            </a:r>
            <a:r>
              <a:rPr lang="zh-CN" altLang="en-US" sz="1200" dirty="0" smtClean="0">
                <a:solidFill>
                  <a:schemeClr val="bg1"/>
                </a:solidFill>
                <a:latin typeface="Times New Roman" panose="02020603050405020304" pitchFamily="18" charset="0"/>
                <a:ea typeface="+mn-ea"/>
                <a:cs typeface="Times New Roman" panose="02020603050405020304" pitchFamily="18" charset="0"/>
              </a:rPr>
              <a:t>研年会</a:t>
            </a:r>
            <a:r>
              <a:rPr lang="en-US" altLang="zh-CN" sz="1200" dirty="0" smtClean="0">
                <a:solidFill>
                  <a:schemeClr val="bg1"/>
                </a:solidFill>
                <a:latin typeface="Times New Roman" panose="02020603050405020304" pitchFamily="18" charset="0"/>
                <a:ea typeface="+mn-ea"/>
                <a:cs typeface="Times New Roman" panose="02020603050405020304" pitchFamily="18" charset="0"/>
              </a:rPr>
              <a:t>. 2017.05.17</a:t>
            </a:r>
            <a:endParaRPr lang="en-US" altLang="zh-CN" sz="1200" dirty="0">
              <a:solidFill>
                <a:schemeClr val="bg1"/>
              </a:solidFill>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520728" y="1091450"/>
            <a:ext cx="2957764" cy="923330"/>
          </a:xfrm>
          <a:prstGeom prst="rect">
            <a:avLst/>
          </a:prstGeom>
        </p:spPr>
        <p:txBody>
          <a:bodyPr wrap="square">
            <a:spAutoFit/>
          </a:bodyPr>
          <a:lstStyle/>
          <a:p>
            <a:pPr marL="285750" indent="-285750">
              <a:buFont typeface="Arial" panose="020B0604020202020204" pitchFamily="34" charset="0"/>
              <a:buChar char="•"/>
            </a:pPr>
            <a:r>
              <a:rPr lang="zh-CN" altLang="en-US" kern="100" dirty="0" smtClean="0">
                <a:latin typeface="+mn-ea"/>
                <a:cs typeface="Times New Roman" panose="02020603050405020304" pitchFamily="18" charset="0"/>
              </a:rPr>
              <a:t>数据并行、模型并行</a:t>
            </a:r>
            <a:endParaRPr lang="en-US" altLang="zh-CN" kern="100" dirty="0" smtClean="0">
              <a:latin typeface="+mn-ea"/>
              <a:cs typeface="Times New Roman" panose="02020603050405020304" pitchFamily="18" charset="0"/>
            </a:endParaRPr>
          </a:p>
          <a:p>
            <a:pPr marL="285750" indent="-285750">
              <a:buFont typeface="Arial" panose="020B0604020202020204" pitchFamily="34" charset="0"/>
              <a:buChar char="•"/>
            </a:pPr>
            <a:endParaRPr lang="en-US" altLang="zh-CN" kern="100" dirty="0">
              <a:latin typeface="+mn-ea"/>
              <a:cs typeface="Times New Roman" panose="02020603050405020304" pitchFamily="18" charset="0"/>
            </a:endParaRPr>
          </a:p>
          <a:p>
            <a:pPr marL="285750" indent="-285750">
              <a:buFont typeface="Arial" panose="020B0604020202020204" pitchFamily="34" charset="0"/>
              <a:buChar char="•"/>
            </a:pPr>
            <a:r>
              <a:rPr lang="zh-CN" altLang="en-US" kern="100" dirty="0" smtClean="0">
                <a:latin typeface="+mn-ea"/>
                <a:cs typeface="Times New Roman" panose="02020603050405020304" pitchFamily="18" charset="0"/>
              </a:rPr>
              <a:t>同步机制、异步机制</a:t>
            </a:r>
            <a:endParaRPr lang="en-US" altLang="zh-CN" kern="100" dirty="0" smtClean="0">
              <a:latin typeface="+mn-ea"/>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44271304"/>
              </p:ext>
            </p:extLst>
          </p:nvPr>
        </p:nvGraphicFramePr>
        <p:xfrm>
          <a:off x="3657601" y="1091450"/>
          <a:ext cx="5023883" cy="1038269"/>
        </p:xfrm>
        <a:graphic>
          <a:graphicData uri="http://schemas.openxmlformats.org/presentationml/2006/ole">
            <mc:AlternateContent xmlns:mc="http://schemas.openxmlformats.org/markup-compatibility/2006">
              <mc:Choice xmlns:v="urn:schemas-microsoft-com:vml" Requires="v">
                <p:oleObj spid="_x0000_s1098" name="Visio" r:id="rId4" imgW="5714904" imgH="1181086" progId="Visio.Drawing.15">
                  <p:embed/>
                </p:oleObj>
              </mc:Choice>
              <mc:Fallback>
                <p:oleObj name="Visio" r:id="rId4" imgW="5714904" imgH="1181086" progId="Visio.Drawing.15">
                  <p:embed/>
                  <p:pic>
                    <p:nvPicPr>
                      <p:cNvPr id="0" name=""/>
                      <p:cNvPicPr/>
                      <p:nvPr/>
                    </p:nvPicPr>
                    <p:blipFill>
                      <a:blip r:embed="rId5"/>
                      <a:stretch>
                        <a:fillRect/>
                      </a:stretch>
                    </p:blipFill>
                    <p:spPr>
                      <a:xfrm>
                        <a:off x="3657601" y="1091450"/>
                        <a:ext cx="5023883" cy="1038269"/>
                      </a:xfrm>
                      <a:prstGeom prst="rect">
                        <a:avLst/>
                      </a:prstGeom>
                    </p:spPr>
                  </p:pic>
                </p:oleObj>
              </mc:Fallback>
            </mc:AlternateContent>
          </a:graphicData>
        </a:graphic>
      </p:graphicFrame>
    </p:spTree>
    <p:extLst>
      <p:ext uri="{BB962C8B-B14F-4D97-AF65-F5344CB8AC3E}">
        <p14:creationId xmlns:p14="http://schemas.microsoft.com/office/powerpoint/2010/main" val="40411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840" y="84841"/>
            <a:ext cx="2771481"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云学习</a:t>
            </a:r>
            <a:endParaRPr lang="zh-CN" altLang="en-US" sz="2400" b="1" dirty="0">
              <a:solidFill>
                <a:schemeClr val="bg1"/>
              </a:solidFill>
              <a:latin typeface="+mj-ea"/>
              <a:ea typeface="+mj-ea"/>
            </a:endParaRPr>
          </a:p>
        </p:txBody>
      </p:sp>
      <p:sp>
        <p:nvSpPr>
          <p:cNvPr id="5" name="矩形 4"/>
          <p:cNvSpPr/>
          <p:nvPr/>
        </p:nvSpPr>
        <p:spPr>
          <a:xfrm>
            <a:off x="325437" y="4178293"/>
            <a:ext cx="4852955" cy="1477328"/>
          </a:xfrm>
          <a:prstGeom prst="rect">
            <a:avLst/>
          </a:prstGeom>
        </p:spPr>
        <p:txBody>
          <a:bodyPr wrap="square">
            <a:spAutoFit/>
          </a:bodyPr>
          <a:lstStyle/>
          <a:p>
            <a:pPr marL="285750" indent="-285750">
              <a:buFont typeface="Arial" panose="020B0604020202020204" pitchFamily="34" charset="0"/>
              <a:buChar char="•"/>
            </a:pPr>
            <a:r>
              <a:rPr lang="en-US" altLang="zh-CN" kern="100" dirty="0" smtClean="0">
                <a:latin typeface="Times New Roman" panose="02020603050405020304" pitchFamily="18" charset="0"/>
              </a:rPr>
              <a:t>Google </a:t>
            </a:r>
            <a:r>
              <a:rPr lang="en-US" altLang="zh-CN" kern="100" dirty="0" err="1" smtClean="0">
                <a:latin typeface="Times New Roman" panose="02020603050405020304" pitchFamily="18" charset="0"/>
              </a:rPr>
              <a:t>Tensorflow</a:t>
            </a:r>
            <a:endParaRPr lang="en-US" altLang="zh-CN" kern="100" dirty="0" smtClean="0">
              <a:latin typeface="Times New Roman" panose="02020603050405020304" pitchFamily="18" charset="0"/>
            </a:endParaRPr>
          </a:p>
          <a:p>
            <a:pPr marL="285750" indent="-285750">
              <a:buFont typeface="Arial" panose="020B0604020202020204" pitchFamily="34" charset="0"/>
              <a:buChar char="•"/>
            </a:pPr>
            <a:r>
              <a:rPr lang="en-US" altLang="zh-CN" kern="100" dirty="0" smtClean="0">
                <a:latin typeface="Times New Roman" panose="02020603050405020304" pitchFamily="18" charset="0"/>
              </a:rPr>
              <a:t>Microsoft CNTK</a:t>
            </a:r>
          </a:p>
          <a:p>
            <a:pPr marL="285750" indent="-285750">
              <a:buFont typeface="Arial" panose="020B0604020202020204" pitchFamily="34" charset="0"/>
              <a:buChar char="•"/>
            </a:pPr>
            <a:r>
              <a:rPr lang="en-US" altLang="zh-CN" kern="100" dirty="0" smtClean="0">
                <a:latin typeface="Times New Roman" panose="02020603050405020304" pitchFamily="18" charset="0"/>
              </a:rPr>
              <a:t>Amazon </a:t>
            </a:r>
            <a:r>
              <a:rPr lang="en-US" altLang="zh-CN" kern="100" dirty="0" err="1" smtClean="0">
                <a:latin typeface="Times New Roman" panose="02020603050405020304" pitchFamily="18" charset="0"/>
              </a:rPr>
              <a:t>MXNet</a:t>
            </a:r>
            <a:endParaRPr lang="en-US" altLang="zh-CN" kern="100" dirty="0" smtClean="0">
              <a:latin typeface="Times New Roman" panose="02020603050405020304" pitchFamily="18" charset="0"/>
            </a:endParaRPr>
          </a:p>
          <a:p>
            <a:pPr marL="285750" indent="-285750">
              <a:buFont typeface="Arial" panose="020B0604020202020204" pitchFamily="34" charset="0"/>
              <a:buChar char="•"/>
            </a:pPr>
            <a:r>
              <a:rPr lang="en-US" altLang="zh-CN" kern="100" dirty="0">
                <a:latin typeface="Times New Roman" panose="02020603050405020304" pitchFamily="18" charset="0"/>
              </a:rPr>
              <a:t>CMU </a:t>
            </a:r>
            <a:r>
              <a:rPr lang="en-US" altLang="zh-CN" kern="100" dirty="0" err="1" smtClean="0">
                <a:latin typeface="Times New Roman" panose="02020603050405020304" pitchFamily="18" charset="0"/>
              </a:rPr>
              <a:t>Petuum</a:t>
            </a:r>
            <a:endParaRPr lang="en-US" altLang="zh-CN" kern="100" dirty="0" smtClean="0">
              <a:latin typeface="Times New Roman" panose="02020603050405020304" pitchFamily="18" charset="0"/>
            </a:endParaRPr>
          </a:p>
          <a:p>
            <a:pPr marL="285750" indent="-285750">
              <a:buFont typeface="Arial" panose="020B0604020202020204" pitchFamily="34" charset="0"/>
              <a:buChar char="•"/>
            </a:pPr>
            <a:r>
              <a:rPr lang="en-US" altLang="zh-CN" kern="100" dirty="0" smtClean="0">
                <a:latin typeface="Times New Roman" panose="02020603050405020304" pitchFamily="18" charset="0"/>
              </a:rPr>
              <a:t>UC </a:t>
            </a:r>
            <a:r>
              <a:rPr lang="en-US" altLang="zh-CN" kern="100" dirty="0" err="1" smtClean="0">
                <a:latin typeface="Times New Roman" panose="02020603050405020304" pitchFamily="18" charset="0"/>
              </a:rPr>
              <a:t>Berkely</a:t>
            </a:r>
            <a:r>
              <a:rPr lang="en-US" altLang="zh-CN" kern="100" dirty="0" smtClean="0">
                <a:latin typeface="Times New Roman" panose="02020603050405020304" pitchFamily="18" charset="0"/>
              </a:rPr>
              <a:t> Spark </a:t>
            </a:r>
            <a:r>
              <a:rPr lang="en-US" altLang="zh-CN" kern="100" dirty="0" err="1" smtClean="0">
                <a:latin typeface="Times New Roman" panose="02020603050405020304" pitchFamily="18" charset="0"/>
              </a:rPr>
              <a:t>MLlib</a:t>
            </a:r>
            <a:endParaRPr lang="en-US" altLang="zh-CN" kern="100" dirty="0" smtClean="0">
              <a:latin typeface="Times New Roman" panose="02020603050405020304" pitchFamily="18" charset="0"/>
              <a:cs typeface="Times New Roman" panose="02020603050405020304" pitchFamily="18" charset="0"/>
            </a:endParaRPr>
          </a:p>
        </p:txBody>
      </p:sp>
      <p:sp>
        <p:nvSpPr>
          <p:cNvPr id="6" name="矩形 5"/>
          <p:cNvSpPr/>
          <p:nvPr/>
        </p:nvSpPr>
        <p:spPr>
          <a:xfrm>
            <a:off x="3888955" y="4300505"/>
            <a:ext cx="4852955" cy="1200329"/>
          </a:xfrm>
          <a:prstGeom prst="rect">
            <a:avLst/>
          </a:prstGeom>
        </p:spPr>
        <p:txBody>
          <a:bodyPr wrap="square">
            <a:spAutoFit/>
          </a:bodyPr>
          <a:lstStyle/>
          <a:p>
            <a:pPr marL="285750" indent="-285750">
              <a:buFont typeface="Arial" panose="020B0604020202020204" pitchFamily="34" charset="0"/>
              <a:buChar char="•"/>
            </a:pPr>
            <a:r>
              <a:rPr lang="zh-CN" altLang="zh-CN" kern="100" dirty="0" smtClean="0">
                <a:latin typeface="Times New Roman" panose="02020603050405020304" pitchFamily="18" charset="0"/>
                <a:cs typeface="Times New Roman" panose="02020603050405020304" pitchFamily="18" charset="0"/>
              </a:rPr>
              <a:t>阿里</a:t>
            </a:r>
            <a:r>
              <a:rPr lang="en-US" altLang="zh-CN" kern="100" dirty="0" smtClean="0">
                <a:latin typeface="Times New Roman" panose="02020603050405020304" pitchFamily="18" charset="0"/>
                <a:cs typeface="Times New Roman" panose="02020603050405020304" pitchFamily="18" charset="0"/>
              </a:rPr>
              <a:t> </a:t>
            </a:r>
            <a:r>
              <a:rPr lang="en-US" altLang="zh-CN" kern="100" dirty="0" err="1" smtClean="0">
                <a:latin typeface="Times New Roman" panose="02020603050405020304" pitchFamily="18" charset="0"/>
                <a:cs typeface="Times New Roman" panose="02020603050405020304" pitchFamily="18" charset="0"/>
              </a:rPr>
              <a:t>MaxCompute</a:t>
            </a:r>
            <a:r>
              <a:rPr lang="zh-CN" altLang="zh-CN" kern="100" dirty="0" smtClean="0">
                <a:latin typeface="Times New Roman" panose="02020603050405020304" pitchFamily="18" charset="0"/>
                <a:cs typeface="Times New Roman" panose="02020603050405020304" pitchFamily="18" charset="0"/>
              </a:rPr>
              <a:t>计算</a:t>
            </a:r>
            <a:r>
              <a:rPr lang="zh-CN" altLang="zh-CN" kern="100" dirty="0">
                <a:latin typeface="Times New Roman" panose="02020603050405020304" pitchFamily="18" charset="0"/>
                <a:cs typeface="Times New Roman" panose="02020603050405020304" pitchFamily="18" charset="0"/>
              </a:rPr>
              <a:t>平台和机器学习</a:t>
            </a:r>
            <a:r>
              <a:rPr lang="en-US" altLang="zh-CN" kern="100" dirty="0" smtClean="0">
                <a:latin typeface="Times New Roman" panose="02020603050405020304" pitchFamily="18" charset="0"/>
                <a:cs typeface="Times New Roman" panose="02020603050405020304" pitchFamily="18" charset="0"/>
              </a:rPr>
              <a:t>PAI</a:t>
            </a:r>
          </a:p>
          <a:p>
            <a:pPr marL="285750" indent="-285750">
              <a:buFont typeface="Arial" panose="020B0604020202020204" pitchFamily="34" charset="0"/>
              <a:buChar char="•"/>
            </a:pPr>
            <a:r>
              <a:rPr lang="zh-CN" altLang="zh-CN" kern="100" dirty="0" smtClean="0">
                <a:latin typeface="Times New Roman" panose="02020603050405020304" pitchFamily="18" charset="0"/>
                <a:cs typeface="Times New Roman" panose="02020603050405020304" pitchFamily="18" charset="0"/>
              </a:rPr>
              <a:t>腾讯</a:t>
            </a:r>
            <a:r>
              <a:rPr lang="en-US" altLang="zh-CN" kern="100" dirty="0" smtClean="0">
                <a:latin typeface="Times New Roman" panose="02020603050405020304" pitchFamily="18" charset="0"/>
                <a:cs typeface="Times New Roman" panose="02020603050405020304" pitchFamily="18" charset="0"/>
              </a:rPr>
              <a:t> Peacock</a:t>
            </a:r>
            <a:r>
              <a:rPr lang="zh-CN" altLang="en-US" kern="100" dirty="0" smtClean="0">
                <a:latin typeface="Times New Roman" panose="02020603050405020304" pitchFamily="18" charset="0"/>
                <a:cs typeface="Times New Roman" panose="02020603050405020304" pitchFamily="18" charset="0"/>
              </a:rPr>
              <a:t>计算平台</a:t>
            </a:r>
            <a:r>
              <a:rPr lang="zh-CN" altLang="zh-CN" kern="100" dirty="0" smtClean="0">
                <a:latin typeface="Times New Roman" panose="02020603050405020304" pitchFamily="18" charset="0"/>
                <a:cs typeface="Times New Roman" panose="02020603050405020304" pitchFamily="18" charset="0"/>
              </a:rPr>
              <a:t>和大规模</a:t>
            </a:r>
            <a:r>
              <a:rPr lang="zh-CN" altLang="zh-CN" kern="100" dirty="0">
                <a:latin typeface="Times New Roman" panose="02020603050405020304" pitchFamily="18" charset="0"/>
                <a:cs typeface="Times New Roman" panose="02020603050405020304" pitchFamily="18" charset="0"/>
              </a:rPr>
              <a:t>机器学习</a:t>
            </a:r>
            <a:r>
              <a:rPr lang="zh-CN" altLang="zh-CN" kern="100" dirty="0" smtClean="0">
                <a:latin typeface="Times New Roman" panose="02020603050405020304" pitchFamily="18" charset="0"/>
                <a:cs typeface="Times New Roman" panose="02020603050405020304" pitchFamily="18" charset="0"/>
              </a:rPr>
              <a:t>系统</a:t>
            </a:r>
            <a:r>
              <a:rPr lang="en-US" altLang="zh-CN" kern="100" dirty="0">
                <a:latin typeface="Times New Roman" panose="02020603050405020304" pitchFamily="18" charset="0"/>
                <a:cs typeface="Times New Roman" panose="02020603050405020304" pitchFamily="18" charset="0"/>
              </a:rPr>
              <a:t>Mariana</a:t>
            </a:r>
            <a:endParaRPr lang="en-US" altLang="zh-CN" kern="1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zh-CN" kern="100" dirty="0" smtClean="0">
                <a:latin typeface="Times New Roman" panose="02020603050405020304" pitchFamily="18" charset="0"/>
                <a:cs typeface="Times New Roman" panose="02020603050405020304" pitchFamily="18" charset="0"/>
              </a:rPr>
              <a:t>百度</a:t>
            </a:r>
            <a:r>
              <a:rPr lang="en-US" altLang="zh-CN" kern="100" dirty="0" smtClean="0">
                <a:latin typeface="Times New Roman" panose="02020603050405020304" pitchFamily="18" charset="0"/>
                <a:cs typeface="Times New Roman" panose="02020603050405020304" pitchFamily="18" charset="0"/>
              </a:rPr>
              <a:t> ELF</a:t>
            </a:r>
            <a:r>
              <a:rPr lang="zh-CN" altLang="en-US" kern="100" dirty="0" smtClean="0">
                <a:latin typeface="Times New Roman" panose="02020603050405020304" pitchFamily="18" charset="0"/>
                <a:cs typeface="Times New Roman" panose="02020603050405020304" pitchFamily="18" charset="0"/>
              </a:rPr>
              <a:t>计算平台</a:t>
            </a:r>
            <a:r>
              <a:rPr lang="zh-CN" altLang="zh-CN" kern="100" dirty="0" smtClean="0">
                <a:latin typeface="Times New Roman" panose="02020603050405020304" pitchFamily="18" charset="0"/>
                <a:cs typeface="Times New Roman" panose="02020603050405020304" pitchFamily="18" charset="0"/>
              </a:rPr>
              <a:t>和机器学习</a:t>
            </a:r>
            <a:r>
              <a:rPr lang="zh-CN" altLang="zh-CN" kern="100" dirty="0">
                <a:latin typeface="Times New Roman" panose="02020603050405020304" pitchFamily="18" charset="0"/>
                <a:cs typeface="Times New Roman" panose="02020603050405020304" pitchFamily="18" charset="0"/>
              </a:rPr>
              <a:t>云平台</a:t>
            </a:r>
            <a:r>
              <a:rPr lang="en-US" altLang="zh-CN" kern="100" dirty="0" smtClean="0">
                <a:latin typeface="Times New Roman" panose="02020603050405020304" pitchFamily="18" charset="0"/>
                <a:cs typeface="Times New Roman" panose="02020603050405020304" pitchFamily="18" charset="0"/>
              </a:rPr>
              <a:t>BML</a:t>
            </a:r>
          </a:p>
        </p:txBody>
      </p:sp>
      <p:pic>
        <p:nvPicPr>
          <p:cNvPr id="7" name="图片 6"/>
          <p:cNvPicPr>
            <a:picLocks noChangeAspect="1"/>
          </p:cNvPicPr>
          <p:nvPr/>
        </p:nvPicPr>
        <p:blipFill>
          <a:blip r:embed="rId2"/>
          <a:stretch>
            <a:fillRect/>
          </a:stretch>
        </p:blipFill>
        <p:spPr>
          <a:xfrm>
            <a:off x="663139" y="2303445"/>
            <a:ext cx="8078771" cy="1360532"/>
          </a:xfrm>
          <a:prstGeom prst="rect">
            <a:avLst/>
          </a:prstGeom>
        </p:spPr>
      </p:pic>
      <p:sp>
        <p:nvSpPr>
          <p:cNvPr id="8" name="矩形 7"/>
          <p:cNvSpPr/>
          <p:nvPr/>
        </p:nvSpPr>
        <p:spPr>
          <a:xfrm>
            <a:off x="325437" y="1020586"/>
            <a:ext cx="8754176" cy="646331"/>
          </a:xfrm>
          <a:prstGeom prst="rect">
            <a:avLst/>
          </a:prstGeom>
        </p:spPr>
        <p:txBody>
          <a:bodyPr wrap="square">
            <a:spAutoFit/>
          </a:bodyPr>
          <a:lstStyle/>
          <a:p>
            <a:pPr algn="just"/>
            <a:r>
              <a:rPr lang="en-US" altLang="zh-CN" dirty="0" smtClean="0">
                <a:latin typeface="Times New Roman" panose="02020603050405020304" pitchFamily="18" charset="0"/>
                <a:cs typeface="Times New Roman" panose="02020603050405020304" pitchFamily="18" charset="0"/>
              </a:rPr>
              <a:t>2017</a:t>
            </a:r>
            <a:r>
              <a:rPr lang="zh-CN" altLang="en-US" dirty="0" smtClean="0">
                <a:latin typeface="Times New Roman" panose="02020603050405020304" pitchFamily="18" charset="0"/>
                <a:cs typeface="Times New Roman" panose="02020603050405020304" pitchFamily="18" charset="0"/>
              </a:rPr>
              <a:t>年12月13日</a:t>
            </a:r>
            <a:r>
              <a:rPr lang="zh-CN" altLang="en-US" dirty="0">
                <a:latin typeface="Times New Roman" panose="02020603050405020304" pitchFamily="18" charset="0"/>
                <a:cs typeface="Times New Roman" panose="02020603050405020304" pitchFamily="18" charset="0"/>
              </a:rPr>
              <a:t>，在上海举行的谷歌开发者大会（Google Developer Day）上，谷歌云人工智能和机器学习团队首席科学家李飞飞</a:t>
            </a:r>
            <a:r>
              <a:rPr lang="zh-CN" altLang="en-US" dirty="0" smtClean="0">
                <a:latin typeface="Times New Roman" panose="02020603050405020304" pitchFamily="18" charset="0"/>
                <a:cs typeface="Times New Roman" panose="02020603050405020304" pitchFamily="18" charset="0"/>
              </a:rPr>
              <a:t>公开宣布</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谷歌云AI</a:t>
            </a:r>
            <a:r>
              <a:rPr lang="zh-CN" altLang="en-US" dirty="0">
                <a:latin typeface="Times New Roman" panose="02020603050405020304" pitchFamily="18" charset="0"/>
                <a:cs typeface="Times New Roman" panose="02020603050405020304" pitchFamily="18" charset="0"/>
              </a:rPr>
              <a:t>中国中心正式</a:t>
            </a:r>
            <a:r>
              <a:rPr lang="zh-CN" altLang="en-US" dirty="0" smtClean="0">
                <a:latin typeface="Times New Roman" panose="02020603050405020304" pitchFamily="18" charset="0"/>
                <a:cs typeface="Times New Roman" panose="02020603050405020304" pitchFamily="18" charset="0"/>
              </a:rPr>
              <a:t>成立。</a:t>
            </a:r>
          </a:p>
        </p:txBody>
      </p:sp>
    </p:spTree>
    <p:extLst>
      <p:ext uri="{BB962C8B-B14F-4D97-AF65-F5344CB8AC3E}">
        <p14:creationId xmlns:p14="http://schemas.microsoft.com/office/powerpoint/2010/main" val="3748001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1" y="84841"/>
            <a:ext cx="2554664"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a:solidFill>
                  <a:schemeClr val="bg1"/>
                </a:solidFill>
                <a:latin typeface="+mj-ea"/>
                <a:ea typeface="+mj-ea"/>
              </a:rPr>
              <a:t>总结</a:t>
            </a:r>
          </a:p>
        </p:txBody>
      </p:sp>
      <p:sp>
        <p:nvSpPr>
          <p:cNvPr id="2" name="矩形 1"/>
          <p:cNvSpPr/>
          <p:nvPr/>
        </p:nvSpPr>
        <p:spPr>
          <a:xfrm>
            <a:off x="636310" y="1082048"/>
            <a:ext cx="8055204" cy="1200329"/>
          </a:xfrm>
          <a:prstGeom prst="rect">
            <a:avLst/>
          </a:prstGeom>
        </p:spPr>
        <p:txBody>
          <a:bodyPr wrap="square">
            <a:spAutoFit/>
          </a:bodyPr>
          <a:lstStyle/>
          <a:p>
            <a:r>
              <a:rPr lang="zh-CN" altLang="en-US" dirty="0">
                <a:latin typeface="+mn-ea"/>
              </a:rPr>
              <a:t>云</a:t>
            </a:r>
            <a:r>
              <a:rPr lang="zh-CN" altLang="en-US" dirty="0" smtClean="0">
                <a:latin typeface="+mn-ea"/>
              </a:rPr>
              <a:t>脑平台是云计算技术、大数据技术、机器智能技术的融合</a:t>
            </a:r>
            <a:endParaRPr lang="en-US" altLang="zh-CN" dirty="0" smtClean="0">
              <a:latin typeface="+mn-ea"/>
            </a:endParaRPr>
          </a:p>
          <a:p>
            <a:endParaRPr lang="en-US" altLang="zh-CN" dirty="0" smtClean="0">
              <a:latin typeface="+mn-ea"/>
            </a:endParaRPr>
          </a:p>
          <a:p>
            <a:r>
              <a:rPr lang="zh-CN" altLang="en-US" dirty="0" smtClean="0">
                <a:latin typeface="+mn-ea"/>
              </a:rPr>
              <a:t>目前</a:t>
            </a:r>
            <a:r>
              <a:rPr lang="zh-CN" altLang="en-US" dirty="0">
                <a:latin typeface="+mn-ea"/>
              </a:rPr>
              <a:t>并没有一个统一且适用于所有机器人的云脑架构，需要针对具体</a:t>
            </a:r>
            <a:r>
              <a:rPr lang="zh-CN" altLang="en-US" dirty="0" smtClean="0">
                <a:latin typeface="+mn-ea"/>
              </a:rPr>
              <a:t>的应用问题</a:t>
            </a:r>
            <a:r>
              <a:rPr lang="zh-CN" altLang="en-US" dirty="0">
                <a:latin typeface="+mn-ea"/>
              </a:rPr>
              <a:t>和具体的机器人系统情况而具体分析和设计</a:t>
            </a:r>
            <a:r>
              <a:rPr lang="zh-CN" altLang="en-US" dirty="0" smtClean="0">
                <a:latin typeface="+mn-ea"/>
              </a:rPr>
              <a:t>。 </a:t>
            </a:r>
            <a:endParaRPr lang="zh-CN" altLang="en-US" dirty="0"/>
          </a:p>
        </p:txBody>
      </p:sp>
      <p:pic>
        <p:nvPicPr>
          <p:cNvPr id="4" name="图片 3"/>
          <p:cNvPicPr>
            <a:picLocks noChangeAspect="1"/>
          </p:cNvPicPr>
          <p:nvPr/>
        </p:nvPicPr>
        <p:blipFill>
          <a:blip r:embed="rId3"/>
          <a:stretch>
            <a:fillRect/>
          </a:stretch>
        </p:blipFill>
        <p:spPr>
          <a:xfrm>
            <a:off x="2475245" y="2586682"/>
            <a:ext cx="3604332" cy="3073067"/>
          </a:xfrm>
          <a:prstGeom prst="rect">
            <a:avLst/>
          </a:prstGeom>
        </p:spPr>
      </p:pic>
      <p:sp>
        <p:nvSpPr>
          <p:cNvPr id="5" name="文本框 4"/>
          <p:cNvSpPr txBox="1"/>
          <p:nvPr/>
        </p:nvSpPr>
        <p:spPr>
          <a:xfrm>
            <a:off x="5966456" y="4967677"/>
            <a:ext cx="3535761"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SaaS</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Software as a Service</a:t>
            </a:r>
            <a:endParaRPr lang="zh-CN" altLang="en-US" dirty="0">
              <a:latin typeface="Times New Roman" panose="02020603050405020304" pitchFamily="18" charset="0"/>
              <a:cs typeface="Times New Roman" panose="02020603050405020304" pitchFamily="18" charset="0"/>
            </a:endParaRPr>
          </a:p>
        </p:txBody>
      </p:sp>
      <p:sp>
        <p:nvSpPr>
          <p:cNvPr id="6" name="矩形 5"/>
          <p:cNvSpPr/>
          <p:nvPr/>
        </p:nvSpPr>
        <p:spPr>
          <a:xfrm>
            <a:off x="4885703" y="2571698"/>
            <a:ext cx="330090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IaaS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Infrastructure as a Service</a:t>
            </a:r>
          </a:p>
        </p:txBody>
      </p:sp>
      <p:sp>
        <p:nvSpPr>
          <p:cNvPr id="7" name="矩形 6"/>
          <p:cNvSpPr/>
          <p:nvPr/>
        </p:nvSpPr>
        <p:spPr>
          <a:xfrm>
            <a:off x="207389" y="5290417"/>
            <a:ext cx="284565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PaaS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Platform as a Service</a:t>
            </a:r>
          </a:p>
        </p:txBody>
      </p:sp>
    </p:spTree>
    <p:extLst>
      <p:ext uri="{BB962C8B-B14F-4D97-AF65-F5344CB8AC3E}">
        <p14:creationId xmlns:p14="http://schemas.microsoft.com/office/powerpoint/2010/main" val="276059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4656" y="2809188"/>
            <a:ext cx="7437748" cy="1015663"/>
          </a:xfrm>
          <a:prstGeom prst="rect">
            <a:avLst/>
          </a:prstGeom>
          <a:noFill/>
        </p:spPr>
        <p:txBody>
          <a:bodyPr wrap="square" rtlCol="0">
            <a:spAutoFit/>
          </a:bodyPr>
          <a:lstStyle/>
          <a:p>
            <a:r>
              <a:rPr lang="en-US" altLang="zh-CN" sz="6000" dirty="0" smtClean="0">
                <a:latin typeface="Times New Roman" panose="02020603050405020304" pitchFamily="18" charset="0"/>
                <a:cs typeface="Times New Roman" panose="02020603050405020304" pitchFamily="18" charset="0"/>
              </a:rPr>
              <a:t>Part 2 | </a:t>
            </a:r>
            <a:r>
              <a:rPr lang="zh-CN" altLang="en-US" sz="4000" dirty="0" smtClean="0">
                <a:latin typeface="Times New Roman" panose="02020603050405020304" pitchFamily="18" charset="0"/>
                <a:cs typeface="Times New Roman" panose="02020603050405020304" pitchFamily="18" charset="0"/>
              </a:rPr>
              <a:t>研究意义与研究内容</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0455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1" y="84841"/>
            <a:ext cx="1781666" cy="523220"/>
          </a:xfrm>
          <a:prstGeom prst="rect">
            <a:avLst/>
          </a:prstGeom>
          <a:noFill/>
        </p:spPr>
        <p:txBody>
          <a:bodyPr wrap="square" rtlCol="0">
            <a:spAutoFit/>
          </a:bodyPr>
          <a:lstStyle/>
          <a:p>
            <a:r>
              <a:rPr lang="zh-CN" altLang="en-US" sz="2800" b="1" dirty="0" smtClean="0">
                <a:solidFill>
                  <a:schemeClr val="bg1"/>
                </a:solidFill>
                <a:latin typeface="+mj-ea"/>
                <a:ea typeface="+mj-ea"/>
              </a:rPr>
              <a:t>研究意义</a:t>
            </a:r>
            <a:endParaRPr lang="zh-CN" altLang="en-US" sz="2800" b="1" dirty="0">
              <a:solidFill>
                <a:schemeClr val="bg1"/>
              </a:solidFill>
              <a:latin typeface="+mj-ea"/>
              <a:ea typeface="+mj-ea"/>
            </a:endParaRPr>
          </a:p>
        </p:txBody>
      </p:sp>
      <p:sp>
        <p:nvSpPr>
          <p:cNvPr id="3" name="矩形 2"/>
          <p:cNvSpPr/>
          <p:nvPr/>
        </p:nvSpPr>
        <p:spPr>
          <a:xfrm>
            <a:off x="282804" y="882574"/>
            <a:ext cx="6447934" cy="2308324"/>
          </a:xfrm>
          <a:prstGeom prst="rect">
            <a:avLst/>
          </a:prstGeom>
        </p:spPr>
        <p:txBody>
          <a:bodyPr wrap="square">
            <a:spAutoFit/>
          </a:bodyPr>
          <a:lstStyle/>
          <a:p>
            <a:pPr marL="342900" indent="-342900" algn="just" fontAlgn="base">
              <a:buFont typeface="Wingdings" panose="05000000000000000000" pitchFamily="2" charset="2"/>
              <a:buChar char="ü"/>
            </a:pPr>
            <a:r>
              <a:rPr lang="zh-CN" altLang="en-US" dirty="0" smtClean="0">
                <a:latin typeface="+mn-ea"/>
                <a:cs typeface="Microsoft YaHei" charset="0"/>
              </a:rPr>
              <a:t>卸载</a:t>
            </a:r>
            <a:r>
              <a:rPr lang="zh-CN" altLang="en-US" dirty="0">
                <a:latin typeface="+mn-ea"/>
                <a:cs typeface="Microsoft YaHei" charset="0"/>
              </a:rPr>
              <a:t>运算和存储到云端，使得机器人制造成本降低，价格也更低，维护也更加容易，硬件和软件更新也更稳定。</a:t>
            </a:r>
            <a:endParaRPr lang="en-US" altLang="zh-CN" dirty="0">
              <a:latin typeface="+mn-ea"/>
              <a:cs typeface="Microsoft YaHei" charset="0"/>
            </a:endParaRPr>
          </a:p>
          <a:p>
            <a:pPr marL="342900" indent="-342900" algn="just" fontAlgn="base">
              <a:buFont typeface="Wingdings" panose="05000000000000000000" pitchFamily="2" charset="2"/>
              <a:buChar char="ü"/>
            </a:pPr>
            <a:endParaRPr lang="en-US" altLang="zh-CN" dirty="0">
              <a:latin typeface="+mn-ea"/>
              <a:cs typeface="Microsoft YaHei" charset="0"/>
            </a:endParaRPr>
          </a:p>
          <a:p>
            <a:pPr marL="342900" indent="-342900" algn="just" fontAlgn="base">
              <a:buFont typeface="Wingdings" panose="05000000000000000000" pitchFamily="2" charset="2"/>
              <a:buChar char="ü"/>
            </a:pPr>
            <a:r>
              <a:rPr lang="zh-CN" altLang="en-US" dirty="0">
                <a:latin typeface="+mn-ea"/>
                <a:cs typeface="Microsoft YaHei" charset="0"/>
              </a:rPr>
              <a:t>技能（代码及模块）复用，使得机器人扩展、更新和维护更加简单</a:t>
            </a:r>
            <a:r>
              <a:rPr lang="zh-CN" altLang="en-US" dirty="0" smtClean="0">
                <a:latin typeface="Microsoft YaHei" charset="0"/>
                <a:ea typeface="Microsoft YaHei" charset="0"/>
                <a:cs typeface="Microsoft YaHei" charset="0"/>
              </a:rPr>
              <a:t>。</a:t>
            </a:r>
            <a:endParaRPr lang="en-US" altLang="zh-CN" dirty="0" smtClean="0">
              <a:latin typeface="Microsoft YaHei" charset="0"/>
              <a:ea typeface="Microsoft YaHei" charset="0"/>
              <a:cs typeface="Microsoft YaHei" charset="0"/>
            </a:endParaRPr>
          </a:p>
          <a:p>
            <a:pPr marL="342900" indent="-342900" algn="just" fontAlgn="base">
              <a:buFont typeface="Wingdings" panose="05000000000000000000" pitchFamily="2" charset="2"/>
              <a:buChar char="ü"/>
            </a:pPr>
            <a:endParaRPr lang="en-US" altLang="zh-CN" dirty="0">
              <a:latin typeface="Microsoft YaHei" charset="0"/>
              <a:ea typeface="Microsoft YaHei" charset="0"/>
              <a:cs typeface="Microsoft YaHei" charset="0"/>
            </a:endParaRPr>
          </a:p>
          <a:p>
            <a:pPr marL="342900" indent="-342900" algn="just" fontAlgn="base">
              <a:buFont typeface="Wingdings" panose="05000000000000000000" pitchFamily="2" charset="2"/>
              <a:buChar char="ü"/>
            </a:pPr>
            <a:r>
              <a:rPr lang="zh-CN" altLang="en-US" dirty="0">
                <a:latin typeface="+mn-ea"/>
                <a:cs typeface="Microsoft YaHei" charset="0"/>
              </a:rPr>
              <a:t>实时共享数据和知识，使得机器人可以进行自学习和互学习，更加智能</a:t>
            </a:r>
            <a:r>
              <a:rPr lang="zh-CN" altLang="en-US" dirty="0" smtClean="0">
                <a:latin typeface="+mn-ea"/>
                <a:cs typeface="Microsoft YaHei" charset="0"/>
              </a:rPr>
              <a:t>。</a:t>
            </a:r>
            <a:endParaRPr lang="en-US" altLang="zh-CN" dirty="0">
              <a:latin typeface="+mn-ea"/>
              <a:cs typeface="Microsoft YaHei" charset="0"/>
            </a:endParaRPr>
          </a:p>
        </p:txBody>
      </p:sp>
      <p:pic>
        <p:nvPicPr>
          <p:cNvPr id="4" name="图片 3"/>
          <p:cNvPicPr>
            <a:picLocks noChangeAspect="1"/>
          </p:cNvPicPr>
          <p:nvPr/>
        </p:nvPicPr>
        <p:blipFill>
          <a:blip r:embed="rId3"/>
          <a:stretch>
            <a:fillRect/>
          </a:stretch>
        </p:blipFill>
        <p:spPr>
          <a:xfrm>
            <a:off x="8002104" y="1249632"/>
            <a:ext cx="1069206" cy="2070921"/>
          </a:xfrm>
          <a:prstGeom prst="rect">
            <a:avLst/>
          </a:prstGeom>
        </p:spPr>
      </p:pic>
      <p:cxnSp>
        <p:nvCxnSpPr>
          <p:cNvPr id="5" name="直接连接符 4"/>
          <p:cNvCxnSpPr/>
          <p:nvPr/>
        </p:nvCxnSpPr>
        <p:spPr>
          <a:xfrm>
            <a:off x="216816" y="3450208"/>
            <a:ext cx="8927184" cy="0"/>
          </a:xfrm>
          <a:prstGeom prst="line">
            <a:avLst/>
          </a:prstGeom>
          <a:ln w="19050">
            <a:solidFill>
              <a:srgbClr val="FFC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531352" y="3621344"/>
            <a:ext cx="5612648" cy="3139321"/>
          </a:xfrm>
          <a:prstGeom prst="rect">
            <a:avLst/>
          </a:prstGeom>
        </p:spPr>
        <p:txBody>
          <a:bodyPr wrap="square">
            <a:spAutoFit/>
          </a:bodyPr>
          <a:lstStyle/>
          <a:p>
            <a:pPr marL="285750" indent="-285750" algn="just">
              <a:buFont typeface="Wingdings" panose="05000000000000000000" pitchFamily="2" charset="2"/>
              <a:buChar char="ü"/>
            </a:pPr>
            <a:r>
              <a:rPr lang="zh-CN" altLang="en-US" kern="100" dirty="0" smtClean="0">
                <a:cs typeface="Times New Roman" panose="02020603050405020304" pitchFamily="18" charset="0"/>
              </a:rPr>
              <a:t>在康复医疗场景中，通过云脑连通并存储人与设备所产生的数据，用于后续的智能医疗应用，增强外骨骼机器人的</a:t>
            </a:r>
            <a:r>
              <a:rPr lang="zh-CN" altLang="en-US" b="1" kern="100" dirty="0" smtClean="0">
                <a:solidFill>
                  <a:schemeClr val="bg1"/>
                </a:solidFill>
                <a:cs typeface="Times New Roman" panose="02020603050405020304" pitchFamily="18" charset="0"/>
              </a:rPr>
              <a:t>智能性和社会性</a:t>
            </a:r>
            <a:r>
              <a:rPr lang="zh-CN" altLang="en-US" kern="100" dirty="0" smtClean="0">
                <a:cs typeface="Times New Roman" panose="02020603050405020304" pitchFamily="18" charset="0"/>
              </a:rPr>
              <a:t>。</a:t>
            </a:r>
            <a:endParaRPr lang="en-US" altLang="zh-CN" kern="100" dirty="0" smtClean="0">
              <a:cs typeface="Times New Roman" panose="02020603050405020304" pitchFamily="18" charset="0"/>
            </a:endParaRPr>
          </a:p>
          <a:p>
            <a:pPr marL="285750" indent="-285750" algn="just">
              <a:buFont typeface="Wingdings" panose="05000000000000000000" pitchFamily="2" charset="2"/>
              <a:buChar char="ü"/>
            </a:pPr>
            <a:endParaRPr lang="en-US" altLang="zh-CN" kern="100" dirty="0" smtClean="0">
              <a:cs typeface="Times New Roman" panose="02020603050405020304" pitchFamily="18" charset="0"/>
            </a:endParaRPr>
          </a:p>
          <a:p>
            <a:pPr marL="285750" indent="-285750" algn="just">
              <a:buFont typeface="Wingdings" panose="05000000000000000000" pitchFamily="2" charset="2"/>
              <a:buChar char="ü"/>
            </a:pPr>
            <a:r>
              <a:rPr lang="zh-CN" altLang="zh-CN" kern="100" dirty="0" smtClean="0">
                <a:cs typeface="Times New Roman" panose="02020603050405020304" pitchFamily="18" charset="0"/>
              </a:rPr>
              <a:t>个人</a:t>
            </a:r>
            <a:r>
              <a:rPr lang="zh-CN" altLang="zh-CN" kern="100" dirty="0">
                <a:cs typeface="Times New Roman" panose="02020603050405020304" pitchFamily="18" charset="0"/>
              </a:rPr>
              <a:t>助行外骨骼机器人作为一个康复医疗设备，因此为其穿戴</a:t>
            </a:r>
            <a:r>
              <a:rPr lang="zh-CN" altLang="zh-CN" kern="100" dirty="0" smtClean="0">
                <a:cs typeface="Times New Roman" panose="02020603050405020304" pitchFamily="18" charset="0"/>
              </a:rPr>
              <a:t>者</a:t>
            </a:r>
            <a:r>
              <a:rPr lang="zh-CN" altLang="en-US" kern="100" dirty="0" smtClean="0">
                <a:cs typeface="Times New Roman" panose="02020603050405020304" pitchFamily="18" charset="0"/>
              </a:rPr>
              <a:t>建立</a:t>
            </a:r>
            <a:r>
              <a:rPr lang="zh-CN" altLang="zh-CN" b="1" kern="100" dirty="0" smtClean="0">
                <a:solidFill>
                  <a:schemeClr val="bg1"/>
                </a:solidFill>
                <a:cs typeface="Times New Roman" panose="02020603050405020304" pitchFamily="18" charset="0"/>
              </a:rPr>
              <a:t>人</a:t>
            </a:r>
            <a:r>
              <a:rPr lang="zh-CN" altLang="zh-CN" b="1" kern="100" dirty="0">
                <a:solidFill>
                  <a:schemeClr val="bg1"/>
                </a:solidFill>
                <a:cs typeface="Times New Roman" panose="02020603050405020304" pitchFamily="18" charset="0"/>
              </a:rPr>
              <a:t>机安全状态</a:t>
            </a:r>
            <a:r>
              <a:rPr lang="zh-CN" altLang="zh-CN" b="1" kern="100" dirty="0" smtClean="0">
                <a:solidFill>
                  <a:schemeClr val="bg1"/>
                </a:solidFill>
                <a:cs typeface="Times New Roman" panose="02020603050405020304" pitchFamily="18" charset="0"/>
              </a:rPr>
              <a:t>检测</a:t>
            </a:r>
            <a:r>
              <a:rPr lang="zh-CN" altLang="en-US" b="1" kern="100" dirty="0" smtClean="0">
                <a:solidFill>
                  <a:schemeClr val="bg1"/>
                </a:solidFill>
                <a:cs typeface="Times New Roman" panose="02020603050405020304" pitchFamily="18" charset="0"/>
              </a:rPr>
              <a:t>单元</a:t>
            </a:r>
            <a:r>
              <a:rPr lang="zh-CN" altLang="zh-CN" kern="100" dirty="0" smtClean="0">
                <a:cs typeface="Times New Roman" panose="02020603050405020304" pitchFamily="18" charset="0"/>
              </a:rPr>
              <a:t>是非</a:t>
            </a:r>
            <a:r>
              <a:rPr lang="zh-CN" altLang="zh-CN" kern="100" dirty="0">
                <a:cs typeface="Times New Roman" panose="02020603050405020304" pitchFamily="18" charset="0"/>
              </a:rPr>
              <a:t>常有必要</a:t>
            </a:r>
            <a:r>
              <a:rPr lang="zh-CN" altLang="zh-CN" kern="100" dirty="0" smtClean="0">
                <a:cs typeface="Times New Roman" panose="02020603050405020304" pitchFamily="18" charset="0"/>
              </a:rPr>
              <a:t>的</a:t>
            </a:r>
            <a:r>
              <a:rPr lang="zh-CN" altLang="en-US" kern="100" dirty="0" smtClean="0">
                <a:cs typeface="Times New Roman" panose="02020603050405020304" pitchFamily="18" charset="0"/>
              </a:rPr>
              <a:t>。</a:t>
            </a:r>
            <a:endParaRPr lang="en-US" altLang="zh-CN" kern="100" dirty="0" smtClean="0">
              <a:cs typeface="Times New Roman" panose="02020603050405020304" pitchFamily="18" charset="0"/>
            </a:endParaRPr>
          </a:p>
          <a:p>
            <a:pPr marL="285750" indent="-285750" algn="just">
              <a:buFont typeface="Wingdings" panose="05000000000000000000" pitchFamily="2" charset="2"/>
              <a:buChar char="ü"/>
            </a:pPr>
            <a:endParaRPr lang="en-US" altLang="zh-CN" kern="100" dirty="0" smtClean="0">
              <a:cs typeface="Times New Roman" panose="02020603050405020304" pitchFamily="18" charset="0"/>
            </a:endParaRPr>
          </a:p>
          <a:p>
            <a:pPr marL="285750" indent="-285750" algn="just">
              <a:buFont typeface="Wingdings" panose="05000000000000000000" pitchFamily="2" charset="2"/>
              <a:buChar char="ü"/>
            </a:pPr>
            <a:r>
              <a:rPr lang="zh-CN" altLang="zh-CN" kern="100" dirty="0">
                <a:latin typeface="Times New Roman" panose="02020603050405020304" pitchFamily="18" charset="0"/>
                <a:cs typeface="Times New Roman" panose="02020603050405020304" pitchFamily="18" charset="0"/>
              </a:rPr>
              <a:t>构建外骨骼机器人的</a:t>
            </a:r>
            <a:r>
              <a:rPr lang="zh-CN" altLang="zh-CN" b="1" kern="100" dirty="0">
                <a:solidFill>
                  <a:schemeClr val="bg1"/>
                </a:solidFill>
                <a:latin typeface="Times New Roman" panose="02020603050405020304" pitchFamily="18" charset="0"/>
                <a:cs typeface="Times New Roman" panose="02020603050405020304" pitchFamily="18" charset="0"/>
              </a:rPr>
              <a:t>人机安全状态分析单元</a:t>
            </a:r>
            <a:r>
              <a:rPr lang="zh-CN" altLang="zh-CN" kern="100" dirty="0">
                <a:latin typeface="Times New Roman" panose="02020603050405020304" pitchFamily="18" charset="0"/>
                <a:cs typeface="Times New Roman" panose="02020603050405020304" pitchFamily="18" charset="0"/>
              </a:rPr>
              <a:t>具有非常重要的意义，因为其能够从医生和康复师的角度帮助理解和分析人机安全状态</a:t>
            </a:r>
            <a:r>
              <a:rPr lang="zh-CN" altLang="en-US" kern="100" dirty="0" smtClean="0">
                <a:latin typeface="Times New Roman" panose="02020603050405020304" pitchFamily="18" charset="0"/>
                <a:cs typeface="Times New Roman" panose="02020603050405020304" pitchFamily="18" charset="0"/>
              </a:rPr>
              <a:t>。</a:t>
            </a:r>
            <a:endParaRPr lang="zh-CN" altLang="en-US" dirty="0"/>
          </a:p>
        </p:txBody>
      </p:sp>
      <p:pic>
        <p:nvPicPr>
          <p:cNvPr id="12" name="图片 11"/>
          <p:cNvPicPr>
            <a:picLocks noChangeAspect="1"/>
          </p:cNvPicPr>
          <p:nvPr/>
        </p:nvPicPr>
        <p:blipFill>
          <a:blip r:embed="rId4"/>
          <a:stretch>
            <a:fillRect/>
          </a:stretch>
        </p:blipFill>
        <p:spPr>
          <a:xfrm>
            <a:off x="6775883" y="882574"/>
            <a:ext cx="1140643" cy="1446669"/>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055" y="3579864"/>
            <a:ext cx="3062903" cy="3045856"/>
          </a:xfrm>
          <a:prstGeom prst="rect">
            <a:avLst/>
          </a:prstGeom>
          <a:blipFill dpi="0" rotWithShape="1">
            <a:blip r:embed="rId6">
              <a:alphaModFix amt="65000"/>
            </a:blip>
            <a:srcRect/>
            <a:tile tx="0" ty="0" sx="100000" sy="100000" flip="none" algn="tl"/>
          </a:blipFill>
        </p:spPr>
      </p:pic>
    </p:spTree>
    <p:extLst>
      <p:ext uri="{BB962C8B-B14F-4D97-AF65-F5344CB8AC3E}">
        <p14:creationId xmlns:p14="http://schemas.microsoft.com/office/powerpoint/2010/main" val="1825070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1" y="84841"/>
            <a:ext cx="1781666" cy="523220"/>
          </a:xfrm>
          <a:prstGeom prst="rect">
            <a:avLst/>
          </a:prstGeom>
          <a:noFill/>
        </p:spPr>
        <p:txBody>
          <a:bodyPr wrap="square" rtlCol="0">
            <a:spAutoFit/>
          </a:bodyPr>
          <a:lstStyle/>
          <a:p>
            <a:r>
              <a:rPr lang="zh-CN" altLang="en-US" sz="2800" b="1" dirty="0" smtClean="0">
                <a:solidFill>
                  <a:schemeClr val="bg1"/>
                </a:solidFill>
                <a:latin typeface="+mj-ea"/>
                <a:ea typeface="+mj-ea"/>
              </a:rPr>
              <a:t>研究内容</a:t>
            </a:r>
            <a:endParaRPr lang="zh-CN" altLang="en-US" sz="2800" b="1" dirty="0">
              <a:solidFill>
                <a:schemeClr val="bg1"/>
              </a:solidFill>
              <a:latin typeface="+mj-ea"/>
              <a:ea typeface="+mj-ea"/>
            </a:endParaRPr>
          </a:p>
        </p:txBody>
      </p:sp>
      <p:pic>
        <p:nvPicPr>
          <p:cNvPr id="4" name="图片 3"/>
          <p:cNvPicPr>
            <a:picLocks noChangeAspect="1"/>
          </p:cNvPicPr>
          <p:nvPr/>
        </p:nvPicPr>
        <p:blipFill>
          <a:blip r:embed="rId2"/>
          <a:stretch>
            <a:fillRect/>
          </a:stretch>
        </p:blipFill>
        <p:spPr>
          <a:xfrm>
            <a:off x="1441488" y="1469237"/>
            <a:ext cx="6638095" cy="4428571"/>
          </a:xfrm>
          <a:prstGeom prst="rect">
            <a:avLst/>
          </a:prstGeom>
        </p:spPr>
      </p:pic>
    </p:spTree>
    <p:extLst>
      <p:ext uri="{BB962C8B-B14F-4D97-AF65-F5344CB8AC3E}">
        <p14:creationId xmlns:p14="http://schemas.microsoft.com/office/powerpoint/2010/main" val="97086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8156" y="2799761"/>
            <a:ext cx="8616099" cy="1015663"/>
          </a:xfrm>
          <a:prstGeom prst="rect">
            <a:avLst/>
          </a:prstGeom>
          <a:noFill/>
        </p:spPr>
        <p:txBody>
          <a:bodyPr wrap="square" rtlCol="0">
            <a:spAutoFit/>
          </a:bodyPr>
          <a:lstStyle/>
          <a:p>
            <a:r>
              <a:rPr lang="en-US" altLang="zh-CN" sz="6000" dirty="0" smtClean="0">
                <a:latin typeface="Times New Roman" panose="02020603050405020304" pitchFamily="18" charset="0"/>
                <a:cs typeface="Times New Roman" panose="02020603050405020304" pitchFamily="18" charset="0"/>
              </a:rPr>
              <a:t>Part 3 | </a:t>
            </a:r>
            <a:r>
              <a:rPr lang="zh-CN" altLang="en-US" sz="4000" dirty="0" smtClean="0">
                <a:latin typeface="Times New Roman" panose="02020603050405020304" pitchFamily="18" charset="0"/>
                <a:cs typeface="Times New Roman" panose="02020603050405020304" pitchFamily="18" charset="0"/>
              </a:rPr>
              <a:t>架构研究方案与实验结果</a:t>
            </a:r>
            <a:endParaRPr lang="zh-CN" altLang="en-US" sz="4000" dirty="0">
              <a:latin typeface="Times New Roman" panose="02020603050405020304" pitchFamily="18" charset="0"/>
              <a:cs typeface="Times New Roman" panose="02020603050405020304" pitchFamily="18" charset="0"/>
            </a:endParaRPr>
          </a:p>
        </p:txBody>
      </p:sp>
      <p:grpSp>
        <p:nvGrpSpPr>
          <p:cNvPr id="2" name="组合 1"/>
          <p:cNvGrpSpPr/>
          <p:nvPr/>
        </p:nvGrpSpPr>
        <p:grpSpPr>
          <a:xfrm>
            <a:off x="5071882" y="3815425"/>
            <a:ext cx="3983746" cy="2657736"/>
            <a:chOff x="5071882" y="3815425"/>
            <a:chExt cx="3983746" cy="2657736"/>
          </a:xfrm>
        </p:grpSpPr>
        <p:pic>
          <p:nvPicPr>
            <p:cNvPr id="4" name="图片 3"/>
            <p:cNvPicPr>
              <a:picLocks noChangeAspect="1"/>
            </p:cNvPicPr>
            <p:nvPr/>
          </p:nvPicPr>
          <p:blipFill>
            <a:blip r:embed="rId2"/>
            <a:stretch>
              <a:fillRect/>
            </a:stretch>
          </p:blipFill>
          <p:spPr>
            <a:xfrm>
              <a:off x="5071882" y="3815425"/>
              <a:ext cx="3983746" cy="2657736"/>
            </a:xfrm>
            <a:prstGeom prst="rect">
              <a:avLst/>
            </a:prstGeom>
          </p:spPr>
        </p:pic>
        <p:sp>
          <p:nvSpPr>
            <p:cNvPr id="5" name="矩形 4"/>
            <p:cNvSpPr>
              <a:spLocks noChangeArrowheads="1"/>
            </p:cNvSpPr>
            <p:nvPr/>
          </p:nvSpPr>
          <p:spPr bwMode="auto">
            <a:xfrm>
              <a:off x="7130266" y="4489807"/>
              <a:ext cx="1582220" cy="390418"/>
            </a:xfrm>
            <a:prstGeom prst="rect">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spTree>
    <p:extLst>
      <p:ext uri="{BB962C8B-B14F-4D97-AF65-F5344CB8AC3E}">
        <p14:creationId xmlns:p14="http://schemas.microsoft.com/office/powerpoint/2010/main" val="2563695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0" y="84841"/>
            <a:ext cx="4898125" cy="523220"/>
          </a:xfrm>
          <a:prstGeom prst="rect">
            <a:avLst/>
          </a:prstGeom>
          <a:noFill/>
        </p:spPr>
        <p:txBody>
          <a:bodyPr wrap="square" rtlCol="0">
            <a:spAutoFit/>
          </a:bodyPr>
          <a:lstStyle/>
          <a:p>
            <a:r>
              <a:rPr lang="zh-CN" altLang="en-US" sz="2800" b="1" dirty="0" smtClean="0">
                <a:solidFill>
                  <a:schemeClr val="bg1"/>
                </a:solidFill>
                <a:latin typeface="+mj-ea"/>
                <a:ea typeface="+mj-ea"/>
              </a:rPr>
              <a:t>外骨骼机器人云脑架构</a:t>
            </a:r>
            <a:r>
              <a:rPr lang="en-US" altLang="zh-CN" sz="2800" b="1" dirty="0" smtClean="0">
                <a:solidFill>
                  <a:schemeClr val="bg1"/>
                </a:solidFill>
                <a:latin typeface="+mj-ea"/>
                <a:ea typeface="+mj-ea"/>
              </a:rPr>
              <a:t>-</a:t>
            </a:r>
            <a:r>
              <a:rPr lang="en-US" altLang="zh-CN" sz="2400" b="1" dirty="0" smtClean="0">
                <a:solidFill>
                  <a:schemeClr val="bg1"/>
                </a:solidFill>
                <a:latin typeface="Times New Roman" panose="02020603050405020304" pitchFamily="18" charset="0"/>
                <a:ea typeface="+mj-ea"/>
                <a:cs typeface="Times New Roman" panose="02020603050405020304" pitchFamily="18" charset="0"/>
              </a:rPr>
              <a:t>IaaS</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1" y="789536"/>
            <a:ext cx="2048494" cy="2037093"/>
          </a:xfrm>
          <a:prstGeom prst="rect">
            <a:avLst/>
          </a:prstGeom>
          <a:blipFill dpi="0" rotWithShape="1">
            <a:blip r:embed="rId4">
              <a:alphaModFix amt="65000"/>
            </a:blip>
            <a:srcRect/>
            <a:tile tx="0" ty="0" sx="100000" sy="100000" flip="none" algn="tl"/>
          </a:blipFill>
        </p:spPr>
      </p:pic>
      <p:pic>
        <p:nvPicPr>
          <p:cNvPr id="4"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5902" y="2083836"/>
            <a:ext cx="6938098" cy="410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359000" y="3008105"/>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mn-ea"/>
                <a:ea typeface="+mn-ea"/>
              </a:rPr>
              <a:t>康复医疗场景</a:t>
            </a:r>
            <a:endParaRPr lang="en-US" altLang="zh-CN" dirty="0">
              <a:latin typeface="+mn-ea"/>
              <a:ea typeface="+mn-ea"/>
            </a:endParaRPr>
          </a:p>
        </p:txBody>
      </p:sp>
      <p:sp>
        <p:nvSpPr>
          <p:cNvPr id="7" name="矩形 6"/>
          <p:cNvSpPr>
            <a:spLocks noChangeArrowheads="1"/>
          </p:cNvSpPr>
          <p:nvPr/>
        </p:nvSpPr>
        <p:spPr bwMode="auto">
          <a:xfrm>
            <a:off x="2189918" y="680274"/>
            <a:ext cx="69540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dirty="0" smtClean="0">
                <a:latin typeface="Times New Roman" panose="02020603050405020304" pitchFamily="18" charset="0"/>
                <a:ea typeface="+mn-ea"/>
                <a:cs typeface="Times New Roman" panose="02020603050405020304" pitchFamily="18" charset="0"/>
              </a:rPr>
              <a:t>IaaS</a:t>
            </a:r>
            <a:r>
              <a:rPr lang="zh-CN" altLang="en-US" dirty="0" smtClean="0">
                <a:latin typeface="Times New Roman" panose="02020603050405020304" pitchFamily="18" charset="0"/>
                <a:ea typeface="+mn-ea"/>
                <a:cs typeface="Times New Roman" panose="02020603050405020304" pitchFamily="18" charset="0"/>
              </a:rPr>
              <a:t>：阿里</a:t>
            </a:r>
            <a:r>
              <a:rPr lang="en-US" altLang="zh-CN" dirty="0" smtClean="0">
                <a:latin typeface="Times New Roman" panose="02020603050405020304" pitchFamily="18" charset="0"/>
                <a:ea typeface="+mn-ea"/>
                <a:cs typeface="Times New Roman" panose="02020603050405020304" pitchFamily="18" charset="0"/>
              </a:rPr>
              <a:t>ECS</a:t>
            </a:r>
            <a:r>
              <a:rPr lang="zh-CN" altLang="en-US" dirty="0" smtClean="0">
                <a:latin typeface="Times New Roman" panose="02020603050405020304" pitchFamily="18" charset="0"/>
                <a:ea typeface="+mn-ea"/>
                <a:cs typeface="Times New Roman" panose="02020603050405020304" pitchFamily="18" charset="0"/>
              </a:rPr>
              <a:t>不仅免去了购买周期、搭建安全服务的繁琐工作，而且能够</a:t>
            </a:r>
            <a:r>
              <a:rPr lang="zh-CN" altLang="en-US" dirty="0">
                <a:latin typeface="Times New Roman" panose="02020603050405020304" pitchFamily="18" charset="0"/>
                <a:ea typeface="+mn-ea"/>
                <a:cs typeface="Times New Roman" panose="02020603050405020304" pitchFamily="18" charset="0"/>
              </a:rPr>
              <a:t>随时对计算性能进行动态的扩展，具有很好的弹性</a:t>
            </a:r>
            <a:r>
              <a:rPr lang="zh-CN" altLang="en-US" dirty="0" smtClean="0">
                <a:latin typeface="Times New Roman" panose="02020603050405020304" pitchFamily="18" charset="0"/>
                <a:ea typeface="+mn-ea"/>
                <a:cs typeface="Times New Roman" panose="02020603050405020304" pitchFamily="18" charset="0"/>
              </a:rPr>
              <a:t>。其</a:t>
            </a:r>
            <a:r>
              <a:rPr lang="zh-CN" altLang="en-US" dirty="0">
                <a:latin typeface="Times New Roman" panose="02020603050405020304" pitchFamily="18" charset="0"/>
                <a:ea typeface="+mn-ea"/>
                <a:cs typeface="Times New Roman" panose="02020603050405020304" pitchFamily="18" charset="0"/>
              </a:rPr>
              <a:t>具有高</a:t>
            </a:r>
            <a:r>
              <a:rPr lang="zh-CN" altLang="en-US" dirty="0" smtClean="0">
                <a:latin typeface="Times New Roman" panose="02020603050405020304" pitchFamily="18" charset="0"/>
                <a:ea typeface="+mn-ea"/>
                <a:cs typeface="Times New Roman" panose="02020603050405020304" pitchFamily="18" charset="0"/>
              </a:rPr>
              <a:t>可用性</a:t>
            </a:r>
            <a:r>
              <a:rPr lang="zh-CN" altLang="en-US" dirty="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rPr>
              <a:t>高</a:t>
            </a:r>
            <a:r>
              <a:rPr lang="zh-CN" altLang="en-US" dirty="0">
                <a:latin typeface="Times New Roman" panose="02020603050405020304" pitchFamily="18" charset="0"/>
                <a:ea typeface="+mn-ea"/>
                <a:cs typeface="Times New Roman" panose="02020603050405020304" pitchFamily="18" charset="0"/>
              </a:rPr>
              <a:t>安全性、 高计算弹性三大优势，能够帮助科研机构和人员迅速的部署</a:t>
            </a:r>
            <a:r>
              <a:rPr lang="zh-CN" altLang="en-US" dirty="0" smtClean="0">
                <a:latin typeface="Times New Roman" panose="02020603050405020304" pitchFamily="18" charset="0"/>
                <a:ea typeface="+mn-ea"/>
                <a:cs typeface="Times New Roman" panose="02020603050405020304" pitchFamily="18" charset="0"/>
              </a:rPr>
              <a:t>云端环境</a:t>
            </a:r>
            <a:r>
              <a:rPr lang="zh-CN" altLang="en-US" dirty="0">
                <a:latin typeface="Times New Roman" panose="02020603050405020304" pitchFamily="18" charset="0"/>
                <a:ea typeface="+mn-ea"/>
                <a:cs typeface="Times New Roman" panose="02020603050405020304" pitchFamily="18" charset="0"/>
              </a:rPr>
              <a:t>，且根据未来的需求随时更新升级</a:t>
            </a:r>
            <a:r>
              <a:rPr lang="zh-CN" altLang="en-US" dirty="0"/>
              <a:t>。 </a:t>
            </a:r>
          </a:p>
        </p:txBody>
      </p:sp>
      <p:cxnSp>
        <p:nvCxnSpPr>
          <p:cNvPr id="8" name="直接连接符 7"/>
          <p:cNvCxnSpPr/>
          <p:nvPr/>
        </p:nvCxnSpPr>
        <p:spPr>
          <a:xfrm flipH="1">
            <a:off x="2174765" y="789536"/>
            <a:ext cx="37722" cy="5449718"/>
          </a:xfrm>
          <a:prstGeom prst="line">
            <a:avLst/>
          </a:prstGeom>
          <a:ln w="19050">
            <a:solidFill>
              <a:srgbClr val="FFC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4841" y="6517810"/>
            <a:ext cx="6860489" cy="276999"/>
          </a:xfrm>
          <a:prstGeom prst="rect">
            <a:avLst/>
          </a:prstGeom>
        </p:spPr>
        <p:txBody>
          <a:bodyPr wrap="square">
            <a:spAutoFit/>
          </a:bodyPr>
          <a:lstStyle/>
          <a:p>
            <a:r>
              <a:rPr lang="en-US" altLang="zh-CN" sz="1200" dirty="0" smtClean="0">
                <a:solidFill>
                  <a:schemeClr val="bg1"/>
                </a:solidFill>
                <a:latin typeface="Times New Roman" panose="02020603050405020304" pitchFamily="18" charset="0"/>
                <a:cs typeface="Times New Roman" panose="02020603050405020304" pitchFamily="18" charset="0"/>
              </a:rPr>
              <a:t>Source: </a:t>
            </a:r>
            <a:r>
              <a:rPr lang="zh-CN" altLang="en-US" sz="1200" dirty="0" smtClean="0">
                <a:solidFill>
                  <a:schemeClr val="bg1"/>
                </a:solidFill>
                <a:latin typeface="Times New Roman" panose="02020603050405020304" pitchFamily="18" charset="0"/>
                <a:cs typeface="Times New Roman" panose="02020603050405020304" pitchFamily="18" charset="0"/>
              </a:rPr>
              <a:t>https</a:t>
            </a:r>
            <a:r>
              <a:rPr lang="zh-CN" altLang="en-US" sz="1200" dirty="0">
                <a:solidFill>
                  <a:schemeClr val="bg1"/>
                </a:solidFill>
                <a:latin typeface="Times New Roman" panose="02020603050405020304" pitchFamily="18" charset="0"/>
                <a:cs typeface="Times New Roman" panose="02020603050405020304" pitchFamily="18" charset="0"/>
              </a:rPr>
              <a:t>://www.aliyun.com/product/ecs?spm=5176.8142029.388261.260.e9396d3ezLW6</a:t>
            </a:r>
            <a:r>
              <a:rPr lang="zh-CN" altLang="en-US" sz="1200" dirty="0" smtClean="0">
                <a:solidFill>
                  <a:schemeClr val="bg1"/>
                </a:solidFill>
                <a:latin typeface="Times New Roman" panose="02020603050405020304" pitchFamily="18" charset="0"/>
                <a:cs typeface="Times New Roman" panose="02020603050405020304" pitchFamily="18" charset="0"/>
              </a:rPr>
              <a:t>QM</a:t>
            </a:r>
            <a:endParaRPr lang="en-US" altLang="zh-CN" sz="1200" dirty="0" smtClean="0">
              <a:solidFill>
                <a:schemeClr val="bg1"/>
              </a:solidFill>
              <a:latin typeface="Times New Roman" panose="02020603050405020304" pitchFamily="18" charset="0"/>
              <a:cs typeface="Times New Roman" panose="02020603050405020304" pitchFamily="18" charset="0"/>
            </a:endParaRPr>
          </a:p>
        </p:txBody>
      </p:sp>
      <p:sp>
        <p:nvSpPr>
          <p:cNvPr id="12" name="矩形 11"/>
          <p:cNvSpPr>
            <a:spLocks noChangeArrowheads="1"/>
          </p:cNvSpPr>
          <p:nvPr/>
        </p:nvSpPr>
        <p:spPr bwMode="auto">
          <a:xfrm>
            <a:off x="242263" y="3841706"/>
            <a:ext cx="13965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ü"/>
            </a:pPr>
            <a:r>
              <a:rPr lang="zh-CN" altLang="en-US" dirty="0">
                <a:latin typeface="+mn-ea"/>
                <a:ea typeface="+mn-ea"/>
              </a:rPr>
              <a:t>数据</a:t>
            </a:r>
            <a:r>
              <a:rPr lang="zh-CN" altLang="en-US" dirty="0" smtClean="0">
                <a:latin typeface="+mn-ea"/>
                <a:ea typeface="+mn-ea"/>
              </a:rPr>
              <a:t>搜集</a:t>
            </a:r>
            <a:endParaRPr lang="en-US" altLang="zh-CN" dirty="0" smtClean="0">
              <a:latin typeface="+mn-ea"/>
              <a:ea typeface="+mn-ea"/>
            </a:endParaRPr>
          </a:p>
          <a:p>
            <a:pPr marL="285750" indent="-285750">
              <a:buFont typeface="Wingdings" panose="05000000000000000000" pitchFamily="2" charset="2"/>
              <a:buChar char="ü"/>
            </a:pPr>
            <a:r>
              <a:rPr lang="zh-CN" altLang="en-US" dirty="0" smtClean="0">
                <a:latin typeface="+mn-ea"/>
                <a:ea typeface="+mn-ea"/>
              </a:rPr>
              <a:t>数据存储</a:t>
            </a:r>
            <a:endParaRPr lang="en-US" altLang="zh-CN" dirty="0" smtClean="0">
              <a:latin typeface="+mn-ea"/>
              <a:ea typeface="+mn-ea"/>
            </a:endParaRPr>
          </a:p>
          <a:p>
            <a:pPr marL="285750" indent="-285750">
              <a:buFont typeface="Wingdings" panose="05000000000000000000" pitchFamily="2" charset="2"/>
              <a:buChar char="ü"/>
            </a:pPr>
            <a:r>
              <a:rPr lang="zh-CN" altLang="en-US" dirty="0" smtClean="0">
                <a:latin typeface="+mn-ea"/>
                <a:ea typeface="+mn-ea"/>
              </a:rPr>
              <a:t>数据处理</a:t>
            </a:r>
            <a:endParaRPr lang="en-US" altLang="zh-CN" dirty="0" smtClean="0">
              <a:latin typeface="+mn-ea"/>
              <a:ea typeface="+mn-ea"/>
            </a:endParaRPr>
          </a:p>
          <a:p>
            <a:pPr marL="285750" indent="-285750">
              <a:buFont typeface="Wingdings" panose="05000000000000000000" pitchFamily="2" charset="2"/>
              <a:buChar char="ü"/>
            </a:pPr>
            <a:r>
              <a:rPr lang="zh-CN" altLang="en-US" dirty="0" smtClean="0">
                <a:latin typeface="+mn-ea"/>
                <a:ea typeface="+mn-ea"/>
              </a:rPr>
              <a:t>数据</a:t>
            </a:r>
            <a:r>
              <a:rPr lang="zh-CN" altLang="en-US" dirty="0">
                <a:latin typeface="+mn-ea"/>
                <a:ea typeface="+mn-ea"/>
              </a:rPr>
              <a:t>智能</a:t>
            </a:r>
            <a:endParaRPr lang="en-US" altLang="zh-CN" dirty="0">
              <a:latin typeface="+mn-ea"/>
              <a:ea typeface="+mn-ea"/>
            </a:endParaRPr>
          </a:p>
        </p:txBody>
      </p:sp>
    </p:spTree>
    <p:extLst>
      <p:ext uri="{BB962C8B-B14F-4D97-AF65-F5344CB8AC3E}">
        <p14:creationId xmlns:p14="http://schemas.microsoft.com/office/powerpoint/2010/main" val="277028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250"/>
                                        <p:tgtEl>
                                          <p:spTgt spid="7"/>
                                        </p:tgtEl>
                                      </p:cBhvr>
                                    </p:animEffect>
                                  </p:childTnLst>
                                </p:cTn>
                              </p:par>
                              <p:par>
                                <p:cTn id="25" presetID="22" presetClass="entr" presetSubtype="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1" y="84841"/>
            <a:ext cx="5052238" cy="523220"/>
          </a:xfrm>
          <a:prstGeom prst="rect">
            <a:avLst/>
          </a:prstGeom>
          <a:noFill/>
        </p:spPr>
        <p:txBody>
          <a:bodyPr wrap="square" rtlCol="0">
            <a:spAutoFit/>
          </a:bodyPr>
          <a:lstStyle/>
          <a:p>
            <a:r>
              <a:rPr lang="zh-CN" altLang="en-US" sz="2800" b="1" dirty="0" smtClean="0">
                <a:solidFill>
                  <a:schemeClr val="bg1"/>
                </a:solidFill>
                <a:latin typeface="+mj-ea"/>
                <a:ea typeface="+mj-ea"/>
              </a:rPr>
              <a:t>外骨骼机器人云脑架构</a:t>
            </a:r>
            <a:r>
              <a:rPr lang="en-US" altLang="zh-CN" sz="2800" b="1" dirty="0" smtClean="0">
                <a:solidFill>
                  <a:schemeClr val="bg1"/>
                </a:solidFill>
                <a:latin typeface="+mj-ea"/>
                <a:ea typeface="+mj-ea"/>
              </a:rPr>
              <a:t>-</a:t>
            </a:r>
            <a:r>
              <a:rPr lang="en-US" altLang="zh-CN" sz="2400" b="1" dirty="0" smtClean="0">
                <a:solidFill>
                  <a:schemeClr val="bg1"/>
                </a:solidFill>
                <a:latin typeface="Times New Roman" panose="02020603050405020304" pitchFamily="18" charset="0"/>
                <a:ea typeface="+mj-ea"/>
                <a:cs typeface="Times New Roman" panose="02020603050405020304" pitchFamily="18" charset="0"/>
              </a:rPr>
              <a:t>PaaS</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92053" y="950468"/>
            <a:ext cx="5929707" cy="5511867"/>
          </a:xfrm>
          <a:prstGeom prst="rect">
            <a:avLst/>
          </a:prstGeom>
        </p:spPr>
      </p:pic>
      <p:sp>
        <p:nvSpPr>
          <p:cNvPr id="5" name="矩形 4"/>
          <p:cNvSpPr>
            <a:spLocks noChangeArrowheads="1"/>
          </p:cNvSpPr>
          <p:nvPr/>
        </p:nvSpPr>
        <p:spPr bwMode="auto">
          <a:xfrm>
            <a:off x="6324502" y="1433584"/>
            <a:ext cx="281949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latin typeface="+mn-ea"/>
                <a:ea typeface="+mn-ea"/>
              </a:rPr>
              <a:t>从数据的流通速度的角度：</a:t>
            </a:r>
            <a:endParaRPr lang="en-US" altLang="zh-CN" dirty="0" smtClean="0">
              <a:latin typeface="+mn-ea"/>
              <a:ea typeface="+mn-ea"/>
            </a:endParaRPr>
          </a:p>
          <a:p>
            <a:endParaRPr lang="en-US" altLang="zh-CN" dirty="0" smtClean="0">
              <a:latin typeface="+mn-ea"/>
              <a:ea typeface="+mn-ea"/>
            </a:endParaRPr>
          </a:p>
          <a:p>
            <a:pPr marL="285750" indent="-285750">
              <a:buFont typeface="Arial" panose="020B0604020202020204" pitchFamily="34" charset="0"/>
              <a:buChar char="•"/>
            </a:pPr>
            <a:r>
              <a:rPr lang="zh-CN" altLang="en-US" dirty="0" smtClean="0">
                <a:latin typeface="+mn-ea"/>
                <a:ea typeface="+mn-ea"/>
              </a:rPr>
              <a:t>批处理层</a:t>
            </a:r>
            <a:endParaRPr lang="en-US" altLang="zh-CN" dirty="0" smtClean="0">
              <a:latin typeface="+mn-ea"/>
              <a:ea typeface="+mn-ea"/>
            </a:endParaRPr>
          </a:p>
          <a:p>
            <a:pPr marL="285750" indent="-285750">
              <a:buFont typeface="Arial" panose="020B0604020202020204" pitchFamily="34" charset="0"/>
              <a:buChar char="•"/>
            </a:pPr>
            <a:r>
              <a:rPr lang="zh-CN" altLang="en-US" dirty="0" smtClean="0">
                <a:latin typeface="+mn-ea"/>
                <a:ea typeface="+mn-ea"/>
              </a:rPr>
              <a:t>快速处理层</a:t>
            </a:r>
            <a:endParaRPr lang="en-US" altLang="zh-CN" dirty="0" smtClean="0">
              <a:latin typeface="+mn-ea"/>
              <a:ea typeface="+mn-ea"/>
            </a:endParaRPr>
          </a:p>
          <a:p>
            <a:pPr marL="285750" indent="-285750">
              <a:buFont typeface="Arial" panose="020B0604020202020204" pitchFamily="34" charset="0"/>
              <a:buChar char="•"/>
            </a:pPr>
            <a:r>
              <a:rPr lang="zh-CN" altLang="en-US" dirty="0">
                <a:latin typeface="+mn-ea"/>
                <a:ea typeface="+mn-ea"/>
              </a:rPr>
              <a:t>服务</a:t>
            </a:r>
            <a:r>
              <a:rPr lang="zh-CN" altLang="en-US" dirty="0" smtClean="0">
                <a:latin typeface="+mn-ea"/>
                <a:ea typeface="+mn-ea"/>
              </a:rPr>
              <a:t>层</a:t>
            </a:r>
            <a:endParaRPr lang="en-US" altLang="zh-CN" dirty="0" smtClean="0">
              <a:latin typeface="+mn-ea"/>
              <a:ea typeface="+mn-ea"/>
            </a:endParaRPr>
          </a:p>
        </p:txBody>
      </p:sp>
      <p:sp>
        <p:nvSpPr>
          <p:cNvPr id="6" name="矩形 5"/>
          <p:cNvSpPr>
            <a:spLocks noChangeArrowheads="1"/>
          </p:cNvSpPr>
          <p:nvPr/>
        </p:nvSpPr>
        <p:spPr bwMode="auto">
          <a:xfrm>
            <a:off x="6324502" y="3490644"/>
            <a:ext cx="214033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latin typeface="Times New Roman" panose="02020603050405020304" pitchFamily="18" charset="0"/>
                <a:ea typeface="+mn-ea"/>
                <a:cs typeface="Times New Roman" panose="02020603050405020304" pitchFamily="18" charset="0"/>
              </a:rPr>
              <a:t>四大模块：</a:t>
            </a:r>
            <a:endParaRPr lang="en-US" altLang="zh-CN" dirty="0" smtClean="0">
              <a:latin typeface="Times New Roman" panose="02020603050405020304" pitchFamily="18" charset="0"/>
              <a:ea typeface="+mn-ea"/>
              <a:cs typeface="Times New Roman" panose="02020603050405020304" pitchFamily="18" charset="0"/>
            </a:endParaRPr>
          </a:p>
          <a:p>
            <a:endParaRPr lang="en-US" altLang="zh-CN" dirty="0" smtClean="0">
              <a:latin typeface="Times New Roman" panose="02020603050405020304" pitchFamily="18" charset="0"/>
              <a:ea typeface="+mn-ea"/>
              <a:cs typeface="Times New Roman" panose="02020603050405020304" pitchFamily="18" charset="0"/>
            </a:endParaRPr>
          </a:p>
          <a:p>
            <a:pPr marL="342900" indent="-342900">
              <a:buFont typeface="Arial" panose="020B0604020202020204" pitchFamily="34" charset="0"/>
              <a:buChar char="•"/>
            </a:pPr>
            <a:r>
              <a:rPr lang="en-US" altLang="zh-CN" dirty="0" smtClean="0">
                <a:latin typeface="Times New Roman" panose="02020603050405020304" pitchFamily="18" charset="0"/>
                <a:ea typeface="+mn-ea"/>
                <a:cs typeface="Times New Roman" panose="02020603050405020304" pitchFamily="18" charset="0"/>
              </a:rPr>
              <a:t>Database Server</a:t>
            </a:r>
          </a:p>
          <a:p>
            <a:pPr marL="342900" indent="-342900">
              <a:buFont typeface="Arial" panose="020B0604020202020204" pitchFamily="34" charset="0"/>
              <a:buChar char="•"/>
            </a:pPr>
            <a:r>
              <a:rPr lang="en-US" altLang="zh-CN" dirty="0" smtClean="0">
                <a:latin typeface="Times New Roman" panose="02020603050405020304" pitchFamily="18" charset="0"/>
                <a:ea typeface="+mn-ea"/>
                <a:cs typeface="Times New Roman" panose="02020603050405020304" pitchFamily="18" charset="0"/>
              </a:rPr>
              <a:t>Streaming Server</a:t>
            </a:r>
          </a:p>
          <a:p>
            <a:pPr marL="342900" indent="-342900">
              <a:buFont typeface="Arial" panose="020B0604020202020204" pitchFamily="34" charset="0"/>
              <a:buChar char="•"/>
            </a:pPr>
            <a:r>
              <a:rPr lang="en-US" altLang="zh-CN" dirty="0" smtClean="0">
                <a:latin typeface="Times New Roman" panose="02020603050405020304" pitchFamily="18" charset="0"/>
                <a:ea typeface="+mn-ea"/>
                <a:cs typeface="Times New Roman" panose="02020603050405020304" pitchFamily="18" charset="0"/>
              </a:rPr>
              <a:t>Web Server</a:t>
            </a:r>
          </a:p>
          <a:p>
            <a:pPr marL="342900" indent="-342900">
              <a:buFont typeface="Arial" panose="020B0604020202020204" pitchFamily="34" charset="0"/>
              <a:buChar char="•"/>
            </a:pPr>
            <a:r>
              <a:rPr lang="en-US" altLang="zh-CN" dirty="0" smtClean="0">
                <a:latin typeface="Times New Roman" panose="02020603050405020304" pitchFamily="18" charset="0"/>
                <a:ea typeface="+mn-ea"/>
                <a:cs typeface="Times New Roman" panose="02020603050405020304" pitchFamily="18" charset="0"/>
              </a:rPr>
              <a:t>ML Server</a:t>
            </a:r>
            <a:endParaRPr lang="en-US" altLang="zh-CN"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1926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84841" y="5496579"/>
            <a:ext cx="59825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r>
              <a:rPr lang="zh-CN" altLang="en-US" dirty="0">
                <a:latin typeface="+mn-ea"/>
                <a:ea typeface="+mn-ea"/>
              </a:rPr>
              <a:t>高可靠性和</a:t>
            </a:r>
            <a:r>
              <a:rPr lang="zh-CN" altLang="en-US" dirty="0" smtClean="0">
                <a:latin typeface="+mn-ea"/>
                <a:ea typeface="+mn-ea"/>
              </a:rPr>
              <a:t>扩展性：</a:t>
            </a:r>
            <a:r>
              <a:rPr lang="zh-CN" altLang="en-US" dirty="0" smtClean="0">
                <a:latin typeface="Times New Roman" panose="02020603050405020304" pitchFamily="18" charset="0"/>
                <a:ea typeface="+mn-ea"/>
                <a:cs typeface="Times New Roman" panose="02020603050405020304" pitchFamily="18" charset="0"/>
              </a:rPr>
              <a:t>阿里</a:t>
            </a:r>
            <a:r>
              <a:rPr lang="en-US" altLang="zh-CN" dirty="0">
                <a:latin typeface="Times New Roman" panose="02020603050405020304" pitchFamily="18" charset="0"/>
                <a:ea typeface="+mn-ea"/>
                <a:cs typeface="Times New Roman" panose="02020603050405020304" pitchFamily="18" charset="0"/>
              </a:rPr>
              <a:t>ECS</a:t>
            </a:r>
            <a:r>
              <a:rPr lang="zh-CN" altLang="en-US" dirty="0">
                <a:latin typeface="Times New Roman" panose="02020603050405020304" pitchFamily="18" charset="0"/>
                <a:ea typeface="+mn-ea"/>
                <a:cs typeface="Times New Roman" panose="02020603050405020304" pitchFamily="18" charset="0"/>
              </a:rPr>
              <a:t>弹性服务本身</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Kafka</a:t>
            </a:r>
            <a:r>
              <a:rPr lang="zh-CN" altLang="en-US" dirty="0">
                <a:latin typeface="Times New Roman" panose="02020603050405020304" pitchFamily="18" charset="0"/>
                <a:ea typeface="+mn-ea"/>
                <a:cs typeface="Times New Roman" panose="02020603050405020304" pitchFamily="18" charset="0"/>
              </a:rPr>
              <a:t>本身的分布式结构，以及</a:t>
            </a:r>
            <a:r>
              <a:rPr lang="en-US" altLang="zh-CN" dirty="0">
                <a:latin typeface="Times New Roman" panose="02020603050405020304" pitchFamily="18" charset="0"/>
                <a:ea typeface="+mn-ea"/>
                <a:cs typeface="Times New Roman" panose="02020603050405020304" pitchFamily="18" charset="0"/>
              </a:rPr>
              <a:t>Topic</a:t>
            </a:r>
            <a:r>
              <a:rPr lang="zh-CN" altLang="en-US" dirty="0">
                <a:latin typeface="Times New Roman" panose="02020603050405020304" pitchFamily="18" charset="0"/>
                <a:ea typeface="+mn-ea"/>
                <a:cs typeface="Times New Roman" panose="02020603050405020304" pitchFamily="18" charset="0"/>
              </a:rPr>
              <a:t>的分布式</a:t>
            </a:r>
            <a:r>
              <a:rPr lang="zh-CN" altLang="en-US" dirty="0" smtClean="0">
                <a:latin typeface="Times New Roman" panose="02020603050405020304" pitchFamily="18" charset="0"/>
                <a:ea typeface="+mn-ea"/>
                <a:cs typeface="Times New Roman" panose="02020603050405020304" pitchFamily="18" charset="0"/>
              </a:rPr>
              <a:t>，各个</a:t>
            </a:r>
            <a:r>
              <a:rPr lang="zh-CN" altLang="en-US" dirty="0">
                <a:latin typeface="Times New Roman" panose="02020603050405020304" pitchFamily="18" charset="0"/>
                <a:ea typeface="+mn-ea"/>
                <a:cs typeface="Times New Roman" panose="02020603050405020304" pitchFamily="18" charset="0"/>
              </a:rPr>
              <a:t>模块时间是相互解耦的</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MySQL</a:t>
            </a:r>
            <a:r>
              <a:rPr lang="zh-CN" altLang="en-US" dirty="0">
                <a:latin typeface="Times New Roman" panose="02020603050405020304" pitchFamily="18" charset="0"/>
                <a:ea typeface="+mn-ea"/>
                <a:cs typeface="Times New Roman" panose="02020603050405020304" pitchFamily="18" charset="0"/>
              </a:rPr>
              <a:t>未来可以</a:t>
            </a:r>
            <a:r>
              <a:rPr lang="zh-CN" altLang="en-US" dirty="0" smtClean="0">
                <a:latin typeface="Times New Roman" panose="02020603050405020304" pitchFamily="18" charset="0"/>
                <a:ea typeface="+mn-ea"/>
                <a:cs typeface="Times New Roman" panose="02020603050405020304" pitchFamily="18" charset="0"/>
              </a:rPr>
              <a:t>用</a:t>
            </a:r>
            <a:r>
              <a:rPr lang="en-US" altLang="zh-CN" dirty="0" smtClean="0">
                <a:latin typeface="Times New Roman" panose="02020603050405020304" pitchFamily="18" charset="0"/>
                <a:ea typeface="+mn-ea"/>
                <a:cs typeface="Times New Roman" panose="02020603050405020304" pitchFamily="18" charset="0"/>
              </a:rPr>
              <a:t>HDFS</a:t>
            </a:r>
            <a:r>
              <a:rPr lang="zh-CN" altLang="en-US" dirty="0" smtClean="0">
                <a:latin typeface="Times New Roman" panose="02020603050405020304" pitchFamily="18" charset="0"/>
                <a:ea typeface="+mn-ea"/>
                <a:cs typeface="Times New Roman" panose="02020603050405020304" pitchFamily="18" charset="0"/>
              </a:rPr>
              <a:t>等替换</a:t>
            </a:r>
            <a:r>
              <a:rPr lang="zh-CN" altLang="en-US" dirty="0">
                <a:latin typeface="Times New Roman" panose="02020603050405020304" pitchFamily="18" charset="0"/>
                <a:ea typeface="+mn-ea"/>
                <a:cs typeface="Times New Roman" panose="02020603050405020304" pitchFamily="18" charset="0"/>
              </a:rPr>
              <a:t>。</a:t>
            </a:r>
            <a:endParaRPr lang="en-US" altLang="zh-CN" dirty="0" smtClean="0">
              <a:latin typeface="+mn-ea"/>
              <a:ea typeface="+mn-ea"/>
            </a:endParaRPr>
          </a:p>
        </p:txBody>
      </p:sp>
      <p:pic>
        <p:nvPicPr>
          <p:cNvPr id="8" name="图片 7"/>
          <p:cNvPicPr>
            <a:picLocks noChangeAspect="1"/>
          </p:cNvPicPr>
          <p:nvPr/>
        </p:nvPicPr>
        <p:blipFill>
          <a:blip r:embed="rId3"/>
          <a:stretch>
            <a:fillRect/>
          </a:stretch>
        </p:blipFill>
        <p:spPr>
          <a:xfrm>
            <a:off x="84841" y="747558"/>
            <a:ext cx="7980952" cy="4609524"/>
          </a:xfrm>
          <a:prstGeom prst="rect">
            <a:avLst/>
          </a:prstGeom>
        </p:spPr>
      </p:pic>
      <p:pic>
        <p:nvPicPr>
          <p:cNvPr id="5"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5" y="4613990"/>
            <a:ext cx="3076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84841" y="84841"/>
            <a:ext cx="5052238" cy="523220"/>
          </a:xfrm>
          <a:prstGeom prst="rect">
            <a:avLst/>
          </a:prstGeom>
          <a:noFill/>
        </p:spPr>
        <p:txBody>
          <a:bodyPr wrap="square" rtlCol="0">
            <a:spAutoFit/>
          </a:bodyPr>
          <a:lstStyle/>
          <a:p>
            <a:r>
              <a:rPr lang="zh-CN" altLang="en-US" sz="2800" b="1" dirty="0" smtClean="0">
                <a:solidFill>
                  <a:schemeClr val="bg1"/>
                </a:solidFill>
                <a:latin typeface="+mj-ea"/>
                <a:ea typeface="+mj-ea"/>
              </a:rPr>
              <a:t>外骨骼机器人云脑架构</a:t>
            </a:r>
            <a:r>
              <a:rPr lang="en-US" altLang="zh-CN" sz="2800" b="1" dirty="0" smtClean="0">
                <a:solidFill>
                  <a:schemeClr val="bg1"/>
                </a:solidFill>
                <a:latin typeface="+mj-ea"/>
                <a:ea typeface="+mj-ea"/>
              </a:rPr>
              <a:t>-</a:t>
            </a:r>
            <a:r>
              <a:rPr lang="zh-CN" altLang="en-US" sz="2400" b="1" dirty="0" smtClean="0">
                <a:solidFill>
                  <a:schemeClr val="bg1"/>
                </a:solidFill>
                <a:latin typeface="Times New Roman" panose="02020603050405020304" pitchFamily="18" charset="0"/>
                <a:ea typeface="+mj-ea"/>
                <a:cs typeface="Times New Roman" panose="02020603050405020304" pitchFamily="18" charset="0"/>
              </a:rPr>
              <a:t>云网络</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274610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841" y="84841"/>
            <a:ext cx="1319753" cy="523220"/>
          </a:xfrm>
          <a:prstGeom prst="rect">
            <a:avLst/>
          </a:prstGeom>
          <a:noFill/>
        </p:spPr>
        <p:txBody>
          <a:bodyPr wrap="square" rtlCol="0">
            <a:spAutoFit/>
          </a:bodyPr>
          <a:lstStyle/>
          <a:p>
            <a:r>
              <a:rPr lang="zh-CN" altLang="en-US" sz="2800" b="1" dirty="0" smtClean="0">
                <a:solidFill>
                  <a:schemeClr val="bg1"/>
                </a:solidFill>
                <a:latin typeface="+mj-ea"/>
                <a:ea typeface="+mj-ea"/>
              </a:rPr>
              <a:t>目 录</a:t>
            </a:r>
            <a:endParaRPr lang="zh-CN" altLang="en-US" sz="2800" b="1" dirty="0">
              <a:solidFill>
                <a:schemeClr val="bg1"/>
              </a:solidFill>
              <a:latin typeface="+mj-ea"/>
              <a:ea typeface="+mj-ea"/>
            </a:endParaRPr>
          </a:p>
        </p:txBody>
      </p:sp>
      <p:grpSp>
        <p:nvGrpSpPr>
          <p:cNvPr id="5" name="组合 1"/>
          <p:cNvGrpSpPr>
            <a:grpSpLocks/>
          </p:cNvGrpSpPr>
          <p:nvPr/>
        </p:nvGrpSpPr>
        <p:grpSpPr bwMode="auto">
          <a:xfrm>
            <a:off x="2716736" y="1524526"/>
            <a:ext cx="4419601" cy="465365"/>
            <a:chOff x="2395536" y="2576275"/>
            <a:chExt cx="6415089" cy="465435"/>
          </a:xfrm>
        </p:grpSpPr>
        <p:sp>
          <p:nvSpPr>
            <p:cNvPr id="6" name="Rectangle 47"/>
            <p:cNvSpPr>
              <a:spLocks noChangeArrowheads="1"/>
            </p:cNvSpPr>
            <p:nvPr/>
          </p:nvSpPr>
          <p:spPr bwMode="auto">
            <a:xfrm>
              <a:off x="2395537" y="2641600"/>
              <a:ext cx="6415088" cy="40011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2000"/>
            </a:p>
          </p:txBody>
        </p:sp>
        <p:sp>
          <p:nvSpPr>
            <p:cNvPr id="7" name="文本框 1"/>
            <p:cNvSpPr txBox="1">
              <a:spLocks noChangeArrowheads="1"/>
            </p:cNvSpPr>
            <p:nvPr/>
          </p:nvSpPr>
          <p:spPr bwMode="auto">
            <a:xfrm>
              <a:off x="2395536" y="2576275"/>
              <a:ext cx="5664198" cy="46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400" dirty="0">
                  <a:latin typeface="+mn-ea"/>
                  <a:ea typeface="+mn-ea"/>
                </a:rPr>
                <a:t>1</a:t>
              </a:r>
              <a:r>
                <a:rPr lang="zh-CN" altLang="en-US" sz="2400" dirty="0" smtClean="0">
                  <a:latin typeface="+mn-ea"/>
                  <a:ea typeface="+mn-ea"/>
                </a:rPr>
                <a:t>、背景介绍</a:t>
              </a:r>
              <a:endParaRPr lang="en-US" altLang="zh-CN" sz="2400" dirty="0" smtClean="0">
                <a:latin typeface="+mn-ea"/>
                <a:ea typeface="+mn-ea"/>
              </a:endParaRPr>
            </a:p>
          </p:txBody>
        </p:sp>
      </p:grpSp>
      <p:sp>
        <p:nvSpPr>
          <p:cNvPr id="8" name="文本框 1"/>
          <p:cNvSpPr txBox="1">
            <a:spLocks noChangeArrowheads="1"/>
          </p:cNvSpPr>
          <p:nvPr/>
        </p:nvSpPr>
        <p:spPr bwMode="auto">
          <a:xfrm>
            <a:off x="2734199" y="2245480"/>
            <a:ext cx="443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400" dirty="0">
                <a:latin typeface="+mn-ea"/>
                <a:ea typeface="+mn-ea"/>
              </a:rPr>
              <a:t>2</a:t>
            </a:r>
            <a:r>
              <a:rPr lang="zh-CN" altLang="en-US" sz="2400" dirty="0" smtClean="0">
                <a:latin typeface="+mn-ea"/>
                <a:ea typeface="+mn-ea"/>
              </a:rPr>
              <a:t>、研究意义与研究内容</a:t>
            </a:r>
          </a:p>
        </p:txBody>
      </p:sp>
      <p:grpSp>
        <p:nvGrpSpPr>
          <p:cNvPr id="9" name="组合 2"/>
          <p:cNvGrpSpPr>
            <a:grpSpLocks/>
          </p:cNvGrpSpPr>
          <p:nvPr/>
        </p:nvGrpSpPr>
        <p:grpSpPr bwMode="auto">
          <a:xfrm>
            <a:off x="2716737" y="2855127"/>
            <a:ext cx="4454523" cy="461665"/>
            <a:chOff x="2395534" y="3395811"/>
            <a:chExt cx="6465782" cy="461803"/>
          </a:xfrm>
        </p:grpSpPr>
        <p:sp>
          <p:nvSpPr>
            <p:cNvPr id="10" name="Rectangle 47"/>
            <p:cNvSpPr>
              <a:spLocks noChangeArrowheads="1"/>
            </p:cNvSpPr>
            <p:nvPr/>
          </p:nvSpPr>
          <p:spPr bwMode="auto">
            <a:xfrm>
              <a:off x="2395534" y="3441820"/>
              <a:ext cx="6415091" cy="40011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2000"/>
            </a:p>
          </p:txBody>
        </p:sp>
        <p:sp>
          <p:nvSpPr>
            <p:cNvPr id="11" name="文本框 1"/>
            <p:cNvSpPr txBox="1">
              <a:spLocks noChangeArrowheads="1"/>
            </p:cNvSpPr>
            <p:nvPr/>
          </p:nvSpPr>
          <p:spPr bwMode="auto">
            <a:xfrm>
              <a:off x="2395534" y="3395811"/>
              <a:ext cx="6465782" cy="46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400" dirty="0">
                  <a:latin typeface="+mn-ea"/>
                  <a:ea typeface="+mn-ea"/>
                </a:rPr>
                <a:t>3</a:t>
              </a:r>
              <a:r>
                <a:rPr lang="zh-CN" altLang="en-US" sz="2400" dirty="0" smtClean="0">
                  <a:latin typeface="+mn-ea"/>
                  <a:ea typeface="+mn-ea"/>
                </a:rPr>
                <a:t>、架构研究方案与实验结果</a:t>
              </a:r>
            </a:p>
          </p:txBody>
        </p:sp>
      </p:grpSp>
      <p:sp>
        <p:nvSpPr>
          <p:cNvPr id="12" name="文本框 1"/>
          <p:cNvSpPr txBox="1">
            <a:spLocks noChangeArrowheads="1"/>
          </p:cNvSpPr>
          <p:nvPr/>
        </p:nvSpPr>
        <p:spPr bwMode="auto">
          <a:xfrm>
            <a:off x="2716736" y="3558343"/>
            <a:ext cx="441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400" dirty="0">
                <a:latin typeface="+mn-ea"/>
                <a:ea typeface="+mn-ea"/>
              </a:rPr>
              <a:t>4</a:t>
            </a:r>
            <a:r>
              <a:rPr lang="zh-CN" altLang="en-US" sz="2400" dirty="0" smtClean="0">
                <a:latin typeface="+mn-ea"/>
                <a:ea typeface="+mn-ea"/>
              </a:rPr>
              <a:t>、算法研究方案与实验结果</a:t>
            </a:r>
          </a:p>
        </p:txBody>
      </p:sp>
      <p:grpSp>
        <p:nvGrpSpPr>
          <p:cNvPr id="13" name="组合 3"/>
          <p:cNvGrpSpPr>
            <a:grpSpLocks/>
          </p:cNvGrpSpPr>
          <p:nvPr/>
        </p:nvGrpSpPr>
        <p:grpSpPr bwMode="auto">
          <a:xfrm>
            <a:off x="2744737" y="4150725"/>
            <a:ext cx="4426523" cy="461665"/>
            <a:chOff x="2412993" y="4185090"/>
            <a:chExt cx="6415091" cy="462011"/>
          </a:xfrm>
        </p:grpSpPr>
        <p:sp>
          <p:nvSpPr>
            <p:cNvPr id="14" name="Rectangle 47"/>
            <p:cNvSpPr>
              <a:spLocks noChangeArrowheads="1"/>
            </p:cNvSpPr>
            <p:nvPr/>
          </p:nvSpPr>
          <p:spPr bwMode="auto">
            <a:xfrm>
              <a:off x="2412993" y="4242040"/>
              <a:ext cx="6415091" cy="40011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2000"/>
            </a:p>
          </p:txBody>
        </p:sp>
        <p:sp>
          <p:nvSpPr>
            <p:cNvPr id="15" name="文本框 1"/>
            <p:cNvSpPr txBox="1">
              <a:spLocks noChangeArrowheads="1"/>
            </p:cNvSpPr>
            <p:nvPr/>
          </p:nvSpPr>
          <p:spPr bwMode="auto">
            <a:xfrm>
              <a:off x="2412994" y="4185090"/>
              <a:ext cx="5660291" cy="46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400" dirty="0">
                  <a:latin typeface="+mn-ea"/>
                  <a:ea typeface="+mn-ea"/>
                </a:rPr>
                <a:t>5</a:t>
              </a:r>
              <a:r>
                <a:rPr lang="zh-CN" altLang="en-US" sz="2400" dirty="0" smtClean="0">
                  <a:latin typeface="+mn-ea"/>
                  <a:ea typeface="+mn-ea"/>
                </a:rPr>
                <a:t>、总结展望</a:t>
              </a:r>
            </a:p>
          </p:txBody>
        </p:sp>
      </p:grpSp>
    </p:spTree>
    <p:extLst>
      <p:ext uri="{BB962C8B-B14F-4D97-AF65-F5344CB8AC3E}">
        <p14:creationId xmlns:p14="http://schemas.microsoft.com/office/powerpoint/2010/main" val="604566052"/>
      </p:ext>
    </p:extLst>
  </p:cSld>
  <p:clrMapOvr>
    <a:masterClrMapping/>
  </p:clrMapOvr>
  <mc:AlternateContent xmlns:mc="http://schemas.openxmlformats.org/markup-compatibility/2006" xmlns:p14="http://schemas.microsoft.com/office/powerpoint/2010/main">
    <mc:Choice Requires="p14">
      <p:transition spd="slow" p14:dur="2000" advTm="8152"/>
    </mc:Choice>
    <mc:Fallback xmlns="">
      <p:transition spd="slow" advTm="8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50"/>
                                        <p:tgtEl>
                                          <p:spTgt spid="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250"/>
                                        <p:tgtEl>
                                          <p:spTgt spid="12"/>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841" y="84841"/>
            <a:ext cx="5196076" cy="523220"/>
          </a:xfrm>
          <a:prstGeom prst="rect">
            <a:avLst/>
          </a:prstGeom>
          <a:noFill/>
        </p:spPr>
        <p:txBody>
          <a:bodyPr wrap="square" rtlCol="0">
            <a:spAutoFit/>
          </a:bodyPr>
          <a:lstStyle/>
          <a:p>
            <a:r>
              <a:rPr lang="zh-CN" altLang="en-US" sz="2800" b="1" dirty="0" smtClean="0">
                <a:solidFill>
                  <a:schemeClr val="bg1"/>
                </a:solidFill>
                <a:latin typeface="+mj-ea"/>
                <a:ea typeface="+mj-ea"/>
              </a:rPr>
              <a:t>外骨骼机器人云脑架构</a:t>
            </a:r>
            <a:r>
              <a:rPr lang="en-US" altLang="zh-CN" sz="2800" b="1" dirty="0" smtClean="0">
                <a:solidFill>
                  <a:schemeClr val="bg1"/>
                </a:solidFill>
                <a:latin typeface="+mj-ea"/>
                <a:ea typeface="+mj-ea"/>
              </a:rPr>
              <a:t>-</a:t>
            </a:r>
            <a:r>
              <a:rPr lang="zh-CN" altLang="en-US" sz="2400" b="1" dirty="0" smtClean="0">
                <a:solidFill>
                  <a:schemeClr val="bg1"/>
                </a:solidFill>
                <a:latin typeface="Times New Roman" panose="02020603050405020304" pitchFamily="18" charset="0"/>
                <a:ea typeface="+mj-ea"/>
                <a:cs typeface="Times New Roman" panose="02020603050405020304" pitchFamily="18" charset="0"/>
              </a:rPr>
              <a:t>细节点</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1158405" y="1446812"/>
            <a:ext cx="6972891" cy="2495774"/>
          </a:xfrm>
          <a:prstGeom prst="rect">
            <a:avLst/>
          </a:prstGeom>
        </p:spPr>
      </p:pic>
      <p:sp>
        <p:nvSpPr>
          <p:cNvPr id="9" name="矩形 8"/>
          <p:cNvSpPr>
            <a:spLocks noChangeArrowheads="1"/>
          </p:cNvSpPr>
          <p:nvPr/>
        </p:nvSpPr>
        <p:spPr bwMode="auto">
          <a:xfrm>
            <a:off x="470051" y="800481"/>
            <a:ext cx="81522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just">
              <a:buFont typeface="Wingdings" panose="05000000000000000000" pitchFamily="2" charset="2"/>
              <a:buChar char="Ø"/>
            </a:pPr>
            <a:r>
              <a:rPr lang="zh-CN" altLang="en-US" dirty="0">
                <a:latin typeface="Times New Roman" panose="02020603050405020304" pitchFamily="18" charset="0"/>
                <a:ea typeface="+mn-ea"/>
                <a:cs typeface="Times New Roman" panose="02020603050405020304" pitchFamily="18" charset="0"/>
              </a:rPr>
              <a:t>随着外骨骼机器人数量的增加，可以使用</a:t>
            </a:r>
            <a:r>
              <a:rPr lang="en-US" altLang="zh-CN" dirty="0" err="1">
                <a:latin typeface="Times New Roman" panose="02020603050405020304" pitchFamily="18" charset="0"/>
                <a:ea typeface="+mn-ea"/>
                <a:cs typeface="Times New Roman" panose="02020603050405020304" pitchFamily="18" charset="0"/>
              </a:rPr>
              <a:t>Zookekper</a:t>
            </a:r>
            <a:r>
              <a:rPr lang="zh-CN" altLang="en-US" dirty="0">
                <a:latin typeface="Times New Roman" panose="02020603050405020304" pitchFamily="18" charset="0"/>
                <a:ea typeface="+mn-ea"/>
                <a:cs typeface="Times New Roman" panose="02020603050405020304" pitchFamily="18" charset="0"/>
              </a:rPr>
              <a:t>对</a:t>
            </a:r>
            <a:r>
              <a:rPr lang="en-US" altLang="zh-CN" dirty="0">
                <a:latin typeface="Times New Roman" panose="02020603050405020304" pitchFamily="18" charset="0"/>
                <a:ea typeface="+mn-ea"/>
                <a:cs typeface="Times New Roman" panose="02020603050405020304" pitchFamily="18" charset="0"/>
              </a:rPr>
              <a:t>Kafka</a:t>
            </a:r>
            <a:r>
              <a:rPr lang="zh-CN" altLang="en-US" dirty="0">
                <a:latin typeface="Times New Roman" panose="02020603050405020304" pitchFamily="18" charset="0"/>
                <a:ea typeface="+mn-ea"/>
                <a:cs typeface="Times New Roman" panose="02020603050405020304" pitchFamily="18" charset="0"/>
              </a:rPr>
              <a:t>集群进行水平扩展，使其对外表现为一台大型计算机。</a:t>
            </a:r>
            <a:endParaRPr lang="en-US" altLang="zh-CN" dirty="0">
              <a:latin typeface="Times New Roman" panose="02020603050405020304" pitchFamily="18" charset="0"/>
              <a:ea typeface="+mn-ea"/>
              <a:cs typeface="Times New Roman" panose="02020603050405020304" pitchFamily="18" charset="0"/>
            </a:endParaRPr>
          </a:p>
        </p:txBody>
      </p:sp>
      <p:sp>
        <p:nvSpPr>
          <p:cNvPr id="10" name="矩形 2"/>
          <p:cNvSpPr>
            <a:spLocks noChangeArrowheads="1"/>
          </p:cNvSpPr>
          <p:nvPr/>
        </p:nvSpPr>
        <p:spPr bwMode="auto">
          <a:xfrm>
            <a:off x="470051" y="4343802"/>
            <a:ext cx="8152294"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zh-CN" altLang="en-US" dirty="0">
                <a:latin typeface="Times New Roman" panose="02020603050405020304" pitchFamily="18" charset="0"/>
                <a:ea typeface="+mn-ea"/>
                <a:cs typeface="Times New Roman" panose="02020603050405020304" pitchFamily="18" charset="0"/>
              </a:rPr>
              <a:t>对于批处理层的数据库而言，具有频繁的读</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写操作，因此需要加入</a:t>
            </a:r>
            <a:r>
              <a:rPr lang="en-US" altLang="zh-CN" dirty="0" err="1">
                <a:latin typeface="Times New Roman" panose="02020603050405020304" pitchFamily="18" charset="0"/>
                <a:ea typeface="+mn-ea"/>
                <a:cs typeface="Times New Roman" panose="02020603050405020304" pitchFamily="18" charset="0"/>
              </a:rPr>
              <a:t>Redis</a:t>
            </a:r>
            <a:r>
              <a:rPr lang="zh-CN" altLang="en-US" dirty="0">
                <a:latin typeface="Times New Roman" panose="02020603050405020304" pitchFamily="18" charset="0"/>
                <a:ea typeface="+mn-ea"/>
                <a:cs typeface="Times New Roman" panose="02020603050405020304" pitchFamily="18" charset="0"/>
              </a:rPr>
              <a:t>作为高速缓存。</a:t>
            </a:r>
            <a:endParaRPr lang="en-US" altLang="zh-CN" dirty="0">
              <a:latin typeface="Times New Roman" panose="02020603050405020304" pitchFamily="18" charset="0"/>
              <a:ea typeface="+mn-ea"/>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1387010" y="5210502"/>
            <a:ext cx="6362278" cy="1133954"/>
          </a:xfrm>
          <a:prstGeom prst="rect">
            <a:avLst/>
          </a:prstGeom>
        </p:spPr>
      </p:pic>
    </p:spTree>
    <p:extLst>
      <p:ext uri="{BB962C8B-B14F-4D97-AF65-F5344CB8AC3E}">
        <p14:creationId xmlns:p14="http://schemas.microsoft.com/office/powerpoint/2010/main" val="72276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1" y="84841"/>
            <a:ext cx="5196076" cy="523220"/>
          </a:xfrm>
          <a:prstGeom prst="rect">
            <a:avLst/>
          </a:prstGeom>
          <a:noFill/>
        </p:spPr>
        <p:txBody>
          <a:bodyPr wrap="square" rtlCol="0">
            <a:spAutoFit/>
          </a:bodyPr>
          <a:lstStyle/>
          <a:p>
            <a:r>
              <a:rPr lang="zh-CN" altLang="en-US" sz="2800" b="1" dirty="0" smtClean="0">
                <a:solidFill>
                  <a:schemeClr val="bg1"/>
                </a:solidFill>
                <a:latin typeface="+mj-ea"/>
                <a:ea typeface="+mj-ea"/>
              </a:rPr>
              <a:t>外骨骼机器人云脑架构</a:t>
            </a:r>
            <a:r>
              <a:rPr lang="en-US" altLang="zh-CN" sz="2800" b="1" dirty="0" smtClean="0">
                <a:solidFill>
                  <a:schemeClr val="bg1"/>
                </a:solidFill>
                <a:latin typeface="+mj-ea"/>
                <a:ea typeface="+mj-ea"/>
              </a:rPr>
              <a:t>-</a:t>
            </a:r>
            <a:r>
              <a:rPr lang="zh-CN" altLang="en-US" sz="2400" b="1" dirty="0" smtClean="0">
                <a:solidFill>
                  <a:schemeClr val="bg1"/>
                </a:solidFill>
                <a:latin typeface="Times New Roman" panose="02020603050405020304" pitchFamily="18" charset="0"/>
                <a:ea typeface="+mj-ea"/>
                <a:cs typeface="Times New Roman" panose="02020603050405020304" pitchFamily="18" charset="0"/>
              </a:rPr>
              <a:t>实验结果</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
        <p:nvSpPr>
          <p:cNvPr id="3" name="矩形 1"/>
          <p:cNvSpPr>
            <a:spLocks noChangeArrowheads="1"/>
          </p:cNvSpPr>
          <p:nvPr/>
        </p:nvSpPr>
        <p:spPr bwMode="auto">
          <a:xfrm>
            <a:off x="341695" y="847257"/>
            <a:ext cx="4497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FC000"/>
                </a:solidFill>
                <a:latin typeface="Times New Roman" panose="02020603050405020304" pitchFamily="18" charset="0"/>
                <a:ea typeface="+mn-ea"/>
                <a:cs typeface="Times New Roman" panose="02020603050405020304" pitchFamily="18" charset="0"/>
              </a:rPr>
              <a:t>网址：http</a:t>
            </a:r>
            <a:r>
              <a:rPr lang="zh-CN" altLang="en-US" sz="2000" b="1" dirty="0">
                <a:solidFill>
                  <a:srgbClr val="FFC000"/>
                </a:solidFill>
                <a:latin typeface="Times New Roman" panose="02020603050405020304" pitchFamily="18" charset="0"/>
                <a:ea typeface="+mn-ea"/>
                <a:cs typeface="Times New Roman" panose="02020603050405020304" pitchFamily="18" charset="0"/>
              </a:rPr>
              <a:t>://www.cloudbfr.com:</a:t>
            </a:r>
            <a:r>
              <a:rPr lang="zh-CN" altLang="en-US" sz="2000" b="1" dirty="0" smtClean="0">
                <a:solidFill>
                  <a:srgbClr val="FFC000"/>
                </a:solidFill>
                <a:latin typeface="Times New Roman" panose="02020603050405020304" pitchFamily="18" charset="0"/>
                <a:ea typeface="+mn-ea"/>
                <a:cs typeface="Times New Roman" panose="02020603050405020304" pitchFamily="18" charset="0"/>
              </a:rPr>
              <a:t>5678</a:t>
            </a:r>
            <a:endParaRPr lang="en-US" altLang="zh-CN" sz="2000" b="1" dirty="0" smtClean="0">
              <a:solidFill>
                <a:srgbClr val="FFC000"/>
              </a:solidFill>
              <a:latin typeface="Times New Roman" panose="02020603050405020304" pitchFamily="18" charset="0"/>
              <a:ea typeface="+mn-ea"/>
              <a:cs typeface="Times New Roman" panose="020206030504050203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322" y="7220135"/>
            <a:ext cx="27717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20170531-云脑demo-范敏">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2638" y="1350108"/>
            <a:ext cx="8450459" cy="4753383"/>
          </a:xfrm>
          <a:prstGeom prst="rect">
            <a:avLst/>
          </a:prstGeom>
        </p:spPr>
      </p:pic>
    </p:spTree>
    <p:extLst>
      <p:ext uri="{BB962C8B-B14F-4D97-AF65-F5344CB8AC3E}">
        <p14:creationId xmlns:p14="http://schemas.microsoft.com/office/powerpoint/2010/main" val="224041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15"/>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 presetClass="exit" presetSubtype="0" fill="hold" nodeType="with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9558" y="2799761"/>
            <a:ext cx="8144759" cy="1015663"/>
          </a:xfrm>
          <a:prstGeom prst="rect">
            <a:avLst/>
          </a:prstGeom>
          <a:noFill/>
        </p:spPr>
        <p:txBody>
          <a:bodyPr wrap="square" rtlCol="0">
            <a:spAutoFit/>
          </a:bodyPr>
          <a:lstStyle/>
          <a:p>
            <a:r>
              <a:rPr lang="en-US" altLang="zh-CN" sz="6000" dirty="0" smtClean="0">
                <a:latin typeface="Times New Roman" panose="02020603050405020304" pitchFamily="18" charset="0"/>
                <a:cs typeface="Times New Roman" panose="02020603050405020304" pitchFamily="18" charset="0"/>
              </a:rPr>
              <a:t>Part 4 | </a:t>
            </a:r>
            <a:r>
              <a:rPr lang="zh-CN" altLang="en-US" sz="4000" dirty="0" smtClean="0">
                <a:latin typeface="Times New Roman" panose="02020603050405020304" pitchFamily="18" charset="0"/>
                <a:cs typeface="Times New Roman" panose="02020603050405020304" pitchFamily="18" charset="0"/>
              </a:rPr>
              <a:t>算法研究方案与实验结果</a:t>
            </a:r>
            <a:endParaRPr lang="zh-CN" altLang="en-US" sz="40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5034337" y="3752156"/>
            <a:ext cx="3939980" cy="2628538"/>
            <a:chOff x="5034337" y="3752156"/>
            <a:chExt cx="3939980" cy="2628538"/>
          </a:xfrm>
        </p:grpSpPr>
        <p:pic>
          <p:nvPicPr>
            <p:cNvPr id="3" name="图片 2"/>
            <p:cNvPicPr>
              <a:picLocks noChangeAspect="1"/>
            </p:cNvPicPr>
            <p:nvPr/>
          </p:nvPicPr>
          <p:blipFill>
            <a:blip r:embed="rId2"/>
            <a:stretch>
              <a:fillRect/>
            </a:stretch>
          </p:blipFill>
          <p:spPr>
            <a:xfrm>
              <a:off x="5034337" y="3752156"/>
              <a:ext cx="3939980" cy="2628538"/>
            </a:xfrm>
            <a:prstGeom prst="rect">
              <a:avLst/>
            </a:prstGeom>
          </p:spPr>
        </p:pic>
        <p:sp>
          <p:nvSpPr>
            <p:cNvPr id="4" name="矩形 3"/>
            <p:cNvSpPr>
              <a:spLocks noChangeArrowheads="1"/>
            </p:cNvSpPr>
            <p:nvPr/>
          </p:nvSpPr>
          <p:spPr bwMode="auto">
            <a:xfrm>
              <a:off x="5470994" y="4880225"/>
              <a:ext cx="1535981" cy="383083"/>
            </a:xfrm>
            <a:prstGeom prst="rect">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 name="矩形 4"/>
            <p:cNvSpPr>
              <a:spLocks noChangeArrowheads="1"/>
            </p:cNvSpPr>
            <p:nvPr/>
          </p:nvSpPr>
          <p:spPr bwMode="auto">
            <a:xfrm>
              <a:off x="7130265" y="5357333"/>
              <a:ext cx="1500027" cy="385921"/>
            </a:xfrm>
            <a:prstGeom prst="rect">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spTree>
    <p:extLst>
      <p:ext uri="{BB962C8B-B14F-4D97-AF65-F5344CB8AC3E}">
        <p14:creationId xmlns:p14="http://schemas.microsoft.com/office/powerpoint/2010/main" val="7295098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437878864"/>
              </p:ext>
            </p:extLst>
          </p:nvPr>
        </p:nvGraphicFramePr>
        <p:xfrm>
          <a:off x="84841" y="1315532"/>
          <a:ext cx="5992492" cy="3302000"/>
        </p:xfrm>
        <a:graphic>
          <a:graphicData uri="http://schemas.openxmlformats.org/drawingml/2006/table">
            <a:tbl>
              <a:tblPr firstRow="1" firstCol="1" bandRow="1">
                <a:tableStyleId>{7DF18680-E054-41AD-8BC1-D1AEF772440D}</a:tableStyleId>
              </a:tblPr>
              <a:tblGrid>
                <a:gridCol w="727304"/>
                <a:gridCol w="977524"/>
                <a:gridCol w="1466285"/>
                <a:gridCol w="859547"/>
                <a:gridCol w="1244739"/>
                <a:gridCol w="717093"/>
              </a:tblGrid>
              <a:tr h="635316">
                <a:tc>
                  <a:txBody>
                    <a:bodyPr/>
                    <a:lstStyle/>
                    <a:p>
                      <a:pPr algn="ctr">
                        <a:lnSpc>
                          <a:spcPts val="2000"/>
                        </a:lnSpc>
                        <a:spcAft>
                          <a:spcPts val="0"/>
                        </a:spcAft>
                      </a:pPr>
                      <a:endParaRPr lang="en-US" altLang="zh-CN" sz="1800" kern="100" dirty="0" smtClean="0">
                        <a:effectLst/>
                      </a:endParaRPr>
                    </a:p>
                    <a:p>
                      <a:pPr algn="ctr">
                        <a:lnSpc>
                          <a:spcPts val="2000"/>
                        </a:lnSpc>
                        <a:spcAft>
                          <a:spcPts val="0"/>
                        </a:spcAft>
                      </a:pPr>
                      <a:r>
                        <a:rPr lang="zh-CN" sz="1800" kern="100" dirty="0" smtClean="0">
                          <a:effectLst/>
                        </a:rPr>
                        <a:t>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800" kern="100" dirty="0" smtClean="0">
                        <a:effectLst/>
                      </a:endParaRPr>
                    </a:p>
                    <a:p>
                      <a:pPr algn="ctr">
                        <a:lnSpc>
                          <a:spcPts val="2000"/>
                        </a:lnSpc>
                        <a:spcAft>
                          <a:spcPts val="0"/>
                        </a:spcAft>
                      </a:pPr>
                      <a:r>
                        <a:rPr lang="zh-CN" sz="1800" kern="100" dirty="0" smtClean="0">
                          <a:effectLst/>
                        </a:rPr>
                        <a:t>外部</a:t>
                      </a:r>
                      <a:r>
                        <a:rPr lang="zh-CN" sz="1800" kern="100" dirty="0">
                          <a:effectLst/>
                        </a:rPr>
                        <a:t>环境</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800" kern="100" dirty="0" smtClean="0">
                        <a:effectLst/>
                      </a:endParaRPr>
                    </a:p>
                    <a:p>
                      <a:pPr algn="ctr">
                        <a:lnSpc>
                          <a:spcPts val="2000"/>
                        </a:lnSpc>
                        <a:spcAft>
                          <a:spcPts val="0"/>
                        </a:spcAft>
                      </a:pPr>
                      <a:r>
                        <a:rPr lang="zh-CN" sz="1800" kern="100" dirty="0" smtClean="0">
                          <a:effectLst/>
                        </a:rPr>
                        <a:t>传感器</a:t>
                      </a:r>
                      <a:r>
                        <a:rPr lang="zh-CN" sz="1800" kern="100" dirty="0">
                          <a:effectLst/>
                        </a:rPr>
                        <a:t>数据</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800" kern="100" dirty="0" smtClean="0">
                        <a:effectLst/>
                      </a:endParaRPr>
                    </a:p>
                    <a:p>
                      <a:pPr algn="ctr">
                        <a:lnSpc>
                          <a:spcPts val="2000"/>
                        </a:lnSpc>
                        <a:spcAft>
                          <a:spcPts val="0"/>
                        </a:spcAft>
                      </a:pPr>
                      <a:r>
                        <a:rPr lang="zh-CN" altLang="en-US" sz="1800" kern="100" dirty="0" smtClean="0">
                          <a:effectLst/>
                        </a:rPr>
                        <a:t>训练</a:t>
                      </a:r>
                      <a:r>
                        <a:rPr lang="zh-CN" sz="1800" kern="100" dirty="0" smtClean="0">
                          <a:effectLst/>
                        </a:rPr>
                        <a:t>时</a:t>
                      </a:r>
                      <a:r>
                        <a:rPr lang="zh-CN" sz="1800" kern="100" dirty="0">
                          <a:effectLst/>
                        </a:rPr>
                        <a:t>长</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800" kern="100" dirty="0" smtClean="0">
                        <a:effectLst/>
                      </a:endParaRPr>
                    </a:p>
                    <a:p>
                      <a:pPr algn="ctr">
                        <a:lnSpc>
                          <a:spcPts val="2000"/>
                        </a:lnSpc>
                        <a:spcAft>
                          <a:spcPts val="0"/>
                        </a:spcAft>
                      </a:pPr>
                      <a:r>
                        <a:rPr lang="zh-CN" altLang="en-US" sz="1800" kern="100" dirty="0" smtClean="0">
                          <a:effectLst/>
                        </a:rPr>
                        <a:t>历经</a:t>
                      </a:r>
                      <a:r>
                        <a:rPr lang="zh-CN" sz="1800" kern="100" dirty="0" smtClean="0">
                          <a:effectLst/>
                        </a:rPr>
                        <a:t>状态</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800" kern="100" dirty="0" smtClean="0">
                        <a:effectLst/>
                      </a:endParaRPr>
                    </a:p>
                    <a:p>
                      <a:pPr algn="ctr">
                        <a:lnSpc>
                          <a:spcPts val="2000"/>
                        </a:lnSpc>
                        <a:spcAft>
                          <a:spcPts val="0"/>
                        </a:spcAft>
                      </a:pPr>
                      <a:r>
                        <a:rPr lang="zh-CN" sz="1800" kern="100" dirty="0" smtClean="0">
                          <a:effectLst/>
                        </a:rPr>
                        <a:t>次数</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r>
              <a:tr h="635316">
                <a:tc>
                  <a:txBody>
                    <a:bodyPr/>
                    <a:lstStyle/>
                    <a:p>
                      <a:pPr algn="ctr">
                        <a:lnSpc>
                          <a:spcPts val="2000"/>
                        </a:lnSpc>
                        <a:spcAft>
                          <a:spcPts val="0"/>
                        </a:spcAft>
                      </a:pPr>
                      <a:endParaRPr lang="en-US" sz="1800" kern="100" dirty="0" smtClean="0">
                        <a:effectLst/>
                        <a:latin typeface="Times New Roman" panose="02020603050405020304" pitchFamily="18" charset="0"/>
                        <a:cs typeface="Times New Roman" panose="02020603050405020304" pitchFamily="18" charset="0"/>
                      </a:endParaRPr>
                    </a:p>
                    <a:p>
                      <a:pPr algn="ctr">
                        <a:lnSpc>
                          <a:spcPts val="2000"/>
                        </a:lnSpc>
                        <a:spcAft>
                          <a:spcPts val="0"/>
                        </a:spcAft>
                      </a:pPr>
                      <a:r>
                        <a:rPr lang="x-none" sz="1800" kern="100" dirty="0" smtClean="0">
                          <a:effectLst/>
                          <a:latin typeface="Times New Roman" panose="02020603050405020304" pitchFamily="18" charset="0"/>
                          <a:cs typeface="Times New Roman" panose="02020603050405020304" pitchFamily="18" charset="0"/>
                        </a:rPr>
                        <a:t>User1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平地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鞋底</a:t>
                      </a:r>
                      <a:r>
                        <a:rPr lang="zh-CN" sz="1600" kern="100" dirty="0">
                          <a:effectLst/>
                        </a:rPr>
                        <a:t>压力数据</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sz="1600" kern="100" dirty="0" smtClean="0">
                        <a:effectLst/>
                      </a:endParaRPr>
                    </a:p>
                    <a:p>
                      <a:pPr algn="ctr">
                        <a:lnSpc>
                          <a:spcPts val="2000"/>
                        </a:lnSpc>
                        <a:spcAft>
                          <a:spcPts val="0"/>
                        </a:spcAft>
                      </a:pPr>
                      <a:r>
                        <a:rPr lang="en-US" altLang="zh-CN" sz="1600" kern="100" dirty="0" smtClean="0">
                          <a:effectLst/>
                        </a:rPr>
                        <a:t>5</a:t>
                      </a:r>
                      <a:r>
                        <a:rPr lang="x-none" sz="1600" kern="100" dirty="0" smtClean="0">
                          <a:effectLst/>
                        </a:rPr>
                        <a:t>min</a:t>
                      </a:r>
                      <a:r>
                        <a:rPr lang="x-none" sz="1600" kern="100" dirty="0">
                          <a:effectLst/>
                        </a:rPr>
                        <a:t>/</a:t>
                      </a:r>
                      <a:r>
                        <a:rPr lang="zh-CN" sz="1600" kern="100" dirty="0">
                          <a:effectLst/>
                        </a:rPr>
                        <a:t>次</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起立</a:t>
                      </a:r>
                      <a:r>
                        <a:rPr lang="zh-CN" sz="1600" kern="100" dirty="0">
                          <a:effectLst/>
                        </a:rPr>
                        <a:t>、行走、休息、坐下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sz="1600" kern="100" dirty="0" smtClean="0">
                        <a:effectLst/>
                      </a:endParaRPr>
                    </a:p>
                    <a:p>
                      <a:pPr algn="ctr">
                        <a:lnSpc>
                          <a:spcPts val="2000"/>
                        </a:lnSpc>
                        <a:spcAft>
                          <a:spcPts val="0"/>
                        </a:spcAft>
                      </a:pPr>
                      <a:r>
                        <a:rPr lang="en-US" altLang="zh-CN" sz="1600" kern="100" dirty="0" smtClean="0">
                          <a:effectLst/>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r>
              <a:tr h="635316">
                <a:tc>
                  <a:txBody>
                    <a:bodyPr/>
                    <a:lstStyle/>
                    <a:p>
                      <a:pPr algn="ctr">
                        <a:lnSpc>
                          <a:spcPts val="2000"/>
                        </a:lnSpc>
                        <a:spcAft>
                          <a:spcPts val="0"/>
                        </a:spcAft>
                      </a:pPr>
                      <a:endParaRPr lang="en-US" sz="1800" kern="100" dirty="0" smtClean="0">
                        <a:effectLst/>
                        <a:latin typeface="Times New Roman" panose="02020603050405020304" pitchFamily="18" charset="0"/>
                        <a:cs typeface="Times New Roman" panose="02020603050405020304" pitchFamily="18" charset="0"/>
                      </a:endParaRPr>
                    </a:p>
                    <a:p>
                      <a:pPr algn="ctr">
                        <a:lnSpc>
                          <a:spcPts val="2000"/>
                        </a:lnSpc>
                        <a:spcAft>
                          <a:spcPts val="0"/>
                        </a:spcAft>
                      </a:pPr>
                      <a:r>
                        <a:rPr lang="x-none" sz="1800" kern="100" dirty="0" smtClean="0">
                          <a:effectLst/>
                          <a:latin typeface="Times New Roman" panose="02020603050405020304" pitchFamily="18" charset="0"/>
                          <a:cs typeface="Times New Roman" panose="02020603050405020304" pitchFamily="18" charset="0"/>
                        </a:rPr>
                        <a:t>User2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平地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鞋底</a:t>
                      </a:r>
                      <a:r>
                        <a:rPr lang="zh-CN" sz="1600" kern="100" dirty="0">
                          <a:effectLst/>
                        </a:rPr>
                        <a:t>压力、姿态仪数据</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sz="1600" kern="100" dirty="0" smtClean="0">
                        <a:effectLst/>
                      </a:endParaRPr>
                    </a:p>
                    <a:p>
                      <a:pPr algn="ctr">
                        <a:lnSpc>
                          <a:spcPts val="2000"/>
                        </a:lnSpc>
                        <a:spcAft>
                          <a:spcPts val="0"/>
                        </a:spcAft>
                      </a:pPr>
                      <a:r>
                        <a:rPr lang="x-none" sz="1600" kern="100" dirty="0" smtClean="0">
                          <a:effectLst/>
                        </a:rPr>
                        <a:t>9min</a:t>
                      </a:r>
                      <a:r>
                        <a:rPr lang="x-none" sz="1600" kern="100" dirty="0">
                          <a:effectLst/>
                        </a:rPr>
                        <a:t>/</a:t>
                      </a:r>
                      <a:r>
                        <a:rPr lang="zh-CN" sz="1600" kern="100" dirty="0">
                          <a:effectLst/>
                        </a:rPr>
                        <a:t>次</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起立</a:t>
                      </a:r>
                      <a:r>
                        <a:rPr lang="zh-CN" sz="1600" kern="100" dirty="0">
                          <a:effectLst/>
                        </a:rPr>
                        <a:t>、行走、休息、坐下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sz="1600" kern="100" dirty="0" smtClean="0">
                        <a:effectLst/>
                      </a:endParaRPr>
                    </a:p>
                    <a:p>
                      <a:pPr algn="ctr">
                        <a:lnSpc>
                          <a:spcPts val="2000"/>
                        </a:lnSpc>
                        <a:spcAft>
                          <a:spcPts val="0"/>
                        </a:spcAft>
                      </a:pPr>
                      <a:r>
                        <a:rPr lang="x-none" sz="1600" kern="100" dirty="0" smtClean="0">
                          <a:effectLst/>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r>
              <a:tr h="847087">
                <a:tc>
                  <a:txBody>
                    <a:bodyPr/>
                    <a:lstStyle/>
                    <a:p>
                      <a:pPr algn="ctr">
                        <a:lnSpc>
                          <a:spcPts val="2000"/>
                        </a:lnSpc>
                        <a:spcAft>
                          <a:spcPts val="0"/>
                        </a:spcAft>
                      </a:pPr>
                      <a:endParaRPr lang="en-US" sz="1800" kern="100" dirty="0" smtClean="0">
                        <a:effectLst/>
                        <a:latin typeface="Times New Roman" panose="02020603050405020304" pitchFamily="18" charset="0"/>
                        <a:cs typeface="Times New Roman" panose="02020603050405020304" pitchFamily="18" charset="0"/>
                      </a:endParaRPr>
                    </a:p>
                    <a:p>
                      <a:pPr algn="ctr">
                        <a:lnSpc>
                          <a:spcPts val="2000"/>
                        </a:lnSpc>
                        <a:spcAft>
                          <a:spcPts val="0"/>
                        </a:spcAft>
                      </a:pPr>
                      <a:r>
                        <a:rPr lang="x-none" sz="1800" kern="100" dirty="0" smtClean="0">
                          <a:effectLst/>
                          <a:latin typeface="Times New Roman" panose="02020603050405020304" pitchFamily="18" charset="0"/>
                          <a:cs typeface="Times New Roman" panose="02020603050405020304" pitchFamily="18" charset="0"/>
                        </a:rPr>
                        <a:t>User3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平地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鞋底压力、姿态仪、左右膝</a:t>
                      </a:r>
                      <a:r>
                        <a:rPr lang="x-none" sz="1600" kern="100" dirty="0" smtClean="0">
                          <a:effectLst/>
                        </a:rPr>
                        <a:t>/</a:t>
                      </a:r>
                      <a:r>
                        <a:rPr lang="zh-CN" sz="1600" kern="100" dirty="0" smtClean="0">
                          <a:effectLst/>
                        </a:rPr>
                        <a:t>髋关节数据</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sz="1600" kern="100" dirty="0" smtClean="0">
                        <a:effectLst/>
                      </a:endParaRPr>
                    </a:p>
                    <a:p>
                      <a:pPr algn="ctr">
                        <a:lnSpc>
                          <a:spcPts val="2000"/>
                        </a:lnSpc>
                        <a:spcAft>
                          <a:spcPts val="0"/>
                        </a:spcAft>
                      </a:pPr>
                      <a:r>
                        <a:rPr lang="x-none" sz="1600" kern="100" dirty="0" smtClean="0">
                          <a:effectLst/>
                        </a:rPr>
                        <a:t>9min</a:t>
                      </a:r>
                      <a:r>
                        <a:rPr lang="x-none" sz="1600" kern="100" dirty="0">
                          <a:effectLst/>
                        </a:rPr>
                        <a:t>/</a:t>
                      </a:r>
                      <a:r>
                        <a:rPr lang="zh-CN" sz="1600" kern="100" dirty="0">
                          <a:effectLst/>
                        </a:rPr>
                        <a:t>次</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altLang="zh-CN" sz="1600" kern="100" dirty="0" smtClean="0">
                        <a:effectLst/>
                      </a:endParaRPr>
                    </a:p>
                    <a:p>
                      <a:pPr algn="ctr">
                        <a:lnSpc>
                          <a:spcPts val="2000"/>
                        </a:lnSpc>
                        <a:spcAft>
                          <a:spcPts val="0"/>
                        </a:spcAft>
                      </a:pPr>
                      <a:r>
                        <a:rPr lang="zh-CN" sz="1600" kern="100" dirty="0" smtClean="0">
                          <a:effectLst/>
                        </a:rPr>
                        <a:t>起立</a:t>
                      </a:r>
                      <a:r>
                        <a:rPr lang="zh-CN" sz="1600" kern="100" dirty="0">
                          <a:effectLst/>
                        </a:rPr>
                        <a:t>、行走、休息、坐下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c>
                  <a:txBody>
                    <a:bodyPr/>
                    <a:lstStyle/>
                    <a:p>
                      <a:pPr algn="ctr">
                        <a:lnSpc>
                          <a:spcPts val="2000"/>
                        </a:lnSpc>
                        <a:spcAft>
                          <a:spcPts val="0"/>
                        </a:spcAft>
                      </a:pPr>
                      <a:endParaRPr lang="en-US" sz="1600" kern="100" dirty="0" smtClean="0">
                        <a:effectLst/>
                      </a:endParaRPr>
                    </a:p>
                    <a:p>
                      <a:pPr algn="ctr">
                        <a:lnSpc>
                          <a:spcPts val="2000"/>
                        </a:lnSpc>
                        <a:spcAft>
                          <a:spcPts val="0"/>
                        </a:spcAft>
                      </a:pPr>
                      <a:r>
                        <a:rPr lang="x-none" sz="1600" kern="100" dirty="0" smtClean="0">
                          <a:effectLst/>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1" marR="51431" marT="0" marB="0"/>
                </a:tc>
              </a:tr>
            </a:tbl>
          </a:graphicData>
        </a:graphic>
      </p:graphicFrame>
      <p:sp>
        <p:nvSpPr>
          <p:cNvPr id="4" name="文本框 3"/>
          <p:cNvSpPr txBox="1"/>
          <p:nvPr/>
        </p:nvSpPr>
        <p:spPr>
          <a:xfrm>
            <a:off x="84842" y="84841"/>
            <a:ext cx="1415186" cy="523220"/>
          </a:xfrm>
          <a:prstGeom prst="rect">
            <a:avLst/>
          </a:prstGeom>
          <a:noFill/>
        </p:spPr>
        <p:txBody>
          <a:bodyPr wrap="square" rtlCol="0">
            <a:spAutoFit/>
          </a:bodyPr>
          <a:lstStyle/>
          <a:p>
            <a:r>
              <a:rPr lang="zh-CN" altLang="en-US" sz="2800" b="1" dirty="0">
                <a:solidFill>
                  <a:schemeClr val="bg1"/>
                </a:solidFill>
                <a:latin typeface="+mj-ea"/>
                <a:ea typeface="+mj-ea"/>
              </a:rPr>
              <a:t>数据集</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
        <p:nvSpPr>
          <p:cNvPr id="5" name="矩形 2"/>
          <p:cNvSpPr>
            <a:spLocks noChangeArrowheads="1"/>
          </p:cNvSpPr>
          <p:nvPr/>
        </p:nvSpPr>
        <p:spPr bwMode="auto">
          <a:xfrm>
            <a:off x="0" y="786776"/>
            <a:ext cx="663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zh-CN" altLang="en-US" dirty="0" smtClean="0">
                <a:latin typeface="Times New Roman" panose="02020603050405020304" pitchFamily="18" charset="0"/>
                <a:ea typeface="+mn-ea"/>
                <a:cs typeface="Times New Roman" panose="02020603050405020304" pitchFamily="18" charset="0"/>
              </a:rPr>
              <a:t>采集外骨骼机器人部分传感器数据，每</a:t>
            </a:r>
            <a:r>
              <a:rPr lang="en-US" altLang="zh-CN" dirty="0" smtClean="0">
                <a:latin typeface="Times New Roman" panose="02020603050405020304" pitchFamily="18" charset="0"/>
                <a:ea typeface="+mn-ea"/>
                <a:cs typeface="Times New Roman" panose="02020603050405020304" pitchFamily="18" charset="0"/>
              </a:rPr>
              <a:t>10ms</a:t>
            </a:r>
            <a:r>
              <a:rPr lang="zh-CN" altLang="en-US" dirty="0" smtClean="0">
                <a:latin typeface="Times New Roman" panose="02020603050405020304" pitchFamily="18" charset="0"/>
                <a:ea typeface="+mn-ea"/>
                <a:cs typeface="Times New Roman" panose="02020603050405020304" pitchFamily="18" charset="0"/>
              </a:rPr>
              <a:t>采集一个样本点</a:t>
            </a:r>
            <a:endParaRPr lang="en-US" altLang="zh-CN" dirty="0">
              <a:latin typeface="Times New Roman" panose="02020603050405020304" pitchFamily="18" charset="0"/>
              <a:ea typeface="+mn-ea"/>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077333" y="2689057"/>
            <a:ext cx="3066667" cy="3485714"/>
          </a:xfrm>
          <a:prstGeom prst="rect">
            <a:avLst/>
          </a:prstGeom>
        </p:spPr>
      </p:pic>
      <p:pic>
        <p:nvPicPr>
          <p:cNvPr id="9" name="图片 8"/>
          <p:cNvPicPr>
            <a:picLocks noChangeAspect="1"/>
          </p:cNvPicPr>
          <p:nvPr/>
        </p:nvPicPr>
        <p:blipFill>
          <a:blip r:embed="rId3"/>
          <a:stretch>
            <a:fillRect/>
          </a:stretch>
        </p:blipFill>
        <p:spPr>
          <a:xfrm>
            <a:off x="0" y="2872499"/>
            <a:ext cx="9144000" cy="3118830"/>
          </a:xfrm>
          <a:prstGeom prst="rect">
            <a:avLst/>
          </a:prstGeom>
        </p:spPr>
      </p:pic>
    </p:spTree>
    <p:extLst>
      <p:ext uri="{BB962C8B-B14F-4D97-AF65-F5344CB8AC3E}">
        <p14:creationId xmlns:p14="http://schemas.microsoft.com/office/powerpoint/2010/main" val="117406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异常检测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sp>
        <p:nvSpPr>
          <p:cNvPr id="3" name="矩形 8"/>
          <p:cNvSpPr>
            <a:spLocks noChangeArrowheads="1"/>
          </p:cNvSpPr>
          <p:nvPr/>
        </p:nvSpPr>
        <p:spPr bwMode="auto">
          <a:xfrm>
            <a:off x="84842" y="824920"/>
            <a:ext cx="8987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en-US" altLang="zh-CN" dirty="0" smtClean="0">
                <a:latin typeface="Times New Roman" panose="02020603050405020304" pitchFamily="18" charset="0"/>
                <a:ea typeface="+mn-ea"/>
                <a:cs typeface="Times New Roman" panose="02020603050405020304" pitchFamily="18" charset="0"/>
              </a:rPr>
              <a:t>User1</a:t>
            </a:r>
            <a:r>
              <a:rPr lang="zh-CN" altLang="en-US" dirty="0" smtClean="0">
                <a:latin typeface="Times New Roman" panose="02020603050405020304" pitchFamily="18" charset="0"/>
                <a:ea typeface="+mn-ea"/>
                <a:cs typeface="Times New Roman" panose="02020603050405020304" pitchFamily="18" charset="0"/>
              </a:rPr>
              <a:t>一</a:t>
            </a:r>
            <a:r>
              <a:rPr lang="zh-CN" altLang="en-US" dirty="0">
                <a:latin typeface="Times New Roman" panose="02020603050405020304" pitchFamily="18" charset="0"/>
                <a:ea typeface="+mn-ea"/>
                <a:cs typeface="Times New Roman" panose="02020603050405020304" pitchFamily="18" charset="0"/>
              </a:rPr>
              <a:t>次康复训练过程中（起立，行走，休息，坐下</a:t>
            </a:r>
            <a:r>
              <a:rPr lang="zh-CN" altLang="en-US" dirty="0" smtClean="0">
                <a:latin typeface="Times New Roman" panose="02020603050405020304" pitchFamily="18" charset="0"/>
                <a:ea typeface="+mn-ea"/>
                <a:cs typeface="Times New Roman" panose="02020603050405020304" pitchFamily="18" charset="0"/>
              </a:rPr>
              <a:t>）左右</a:t>
            </a:r>
            <a:r>
              <a:rPr lang="zh-CN" altLang="en-US" dirty="0">
                <a:latin typeface="Times New Roman" panose="02020603050405020304" pitchFamily="18" charset="0"/>
                <a:ea typeface="+mn-ea"/>
                <a:cs typeface="Times New Roman" panose="02020603050405020304" pitchFamily="18" charset="0"/>
              </a:rPr>
              <a:t>脚压力传感器两个维度的数据随时间的变化</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198039" y="1987897"/>
            <a:ext cx="8874042" cy="4460917"/>
          </a:xfrm>
          <a:prstGeom prst="rect">
            <a:avLst/>
          </a:prstGeom>
        </p:spPr>
      </p:pic>
      <p:sp>
        <p:nvSpPr>
          <p:cNvPr id="5" name="矩形 4"/>
          <p:cNvSpPr/>
          <p:nvPr/>
        </p:nvSpPr>
        <p:spPr>
          <a:xfrm>
            <a:off x="4302492" y="6448814"/>
            <a:ext cx="614271" cy="307777"/>
          </a:xfrm>
          <a:prstGeom prst="rect">
            <a:avLst/>
          </a:prstGeom>
        </p:spPr>
        <p:txBody>
          <a:bodyPr wrap="none">
            <a:spAutoFit/>
          </a:bodyPr>
          <a:lstStyle/>
          <a:p>
            <a:pPr>
              <a:defRPr/>
            </a:pPr>
            <a:r>
              <a:rPr lang="x-none" altLang="zh-CN" sz="1400" kern="100" dirty="0">
                <a:latin typeface="Times New Roman" panose="02020603050405020304" pitchFamily="18" charset="0"/>
                <a:cs typeface="Times New Roman" panose="02020603050405020304" pitchFamily="18" charset="0"/>
              </a:rPr>
              <a:t>User1</a:t>
            </a:r>
            <a:endParaRPr lang="zh-CN" altLang="en-US" sz="1400" dirty="0"/>
          </a:p>
        </p:txBody>
      </p:sp>
    </p:spTree>
    <p:extLst>
      <p:ext uri="{BB962C8B-B14F-4D97-AF65-F5344CB8AC3E}">
        <p14:creationId xmlns:p14="http://schemas.microsoft.com/office/powerpoint/2010/main" val="21013177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异常检测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480" y="1369459"/>
            <a:ext cx="7903962" cy="5087253"/>
          </a:xfrm>
          <a:prstGeom prst="rect">
            <a:avLst/>
          </a:prstGeom>
          <a:noFill/>
          <a:ln>
            <a:noFill/>
          </a:ln>
        </p:spPr>
      </p:pic>
      <p:sp>
        <p:nvSpPr>
          <p:cNvPr id="5" name="矩形 8"/>
          <p:cNvSpPr>
            <a:spLocks noChangeArrowheads="1"/>
          </p:cNvSpPr>
          <p:nvPr/>
        </p:nvSpPr>
        <p:spPr bwMode="auto">
          <a:xfrm>
            <a:off x="475260" y="848456"/>
            <a:ext cx="2874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zh-CN" altLang="en-US" dirty="0">
                <a:latin typeface="Times New Roman" panose="02020603050405020304" pitchFamily="18" charset="0"/>
                <a:ea typeface="+mn-ea"/>
                <a:cs typeface="Times New Roman" panose="02020603050405020304" pitchFamily="18" charset="0"/>
              </a:rPr>
              <a:t>四</a:t>
            </a:r>
            <a:r>
              <a:rPr lang="zh-CN" altLang="en-US" dirty="0" smtClean="0">
                <a:latin typeface="Times New Roman" panose="02020603050405020304" pitchFamily="18" charset="0"/>
                <a:ea typeface="+mn-ea"/>
                <a:cs typeface="Times New Roman" panose="02020603050405020304" pitchFamily="18" charset="0"/>
              </a:rPr>
              <a:t>种状态的数据分布</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92279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异常检测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3"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24" y="1096497"/>
            <a:ext cx="2365521" cy="184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24" y="3917380"/>
            <a:ext cx="2365521" cy="204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72075" y="974304"/>
            <a:ext cx="6208295" cy="2308324"/>
          </a:xfrm>
          <a:prstGeom prst="rect">
            <a:avLst/>
          </a:prstGeom>
        </p:spPr>
        <p:txBody>
          <a:bodyPr wrap="square">
            <a:spAutoFit/>
          </a:bodyPr>
          <a:lstStyle/>
          <a:p>
            <a:pPr>
              <a:defRPr/>
            </a:pPr>
            <a:r>
              <a:rPr lang="zh-CN" altLang="en-US" kern="100" dirty="0">
                <a:latin typeface="Times New Roman" panose="02020603050405020304" pitchFamily="18" charset="0"/>
                <a:cs typeface="Times New Roman" panose="02020603050405020304" pitchFamily="18" charset="0"/>
              </a:rPr>
              <a:t>算法的简单解释：</a:t>
            </a:r>
            <a:endParaRPr lang="en-US" altLang="zh-CN" kern="100" dirty="0">
              <a:latin typeface="Times New Roman" panose="02020603050405020304" pitchFamily="18" charset="0"/>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Ø"/>
              <a:defRPr/>
            </a:pPr>
            <a:r>
              <a:rPr lang="zh-CN" altLang="en-US" kern="100" dirty="0">
                <a:latin typeface="Times New Roman" panose="02020603050405020304" pitchFamily="18" charset="0"/>
                <a:cs typeface="Times New Roman" panose="02020603050405020304" pitchFamily="18" charset="0"/>
              </a:rPr>
              <a:t>首</a:t>
            </a:r>
            <a:r>
              <a:rPr lang="zh-CN" altLang="zh-CN" kern="100" dirty="0">
                <a:latin typeface="Times New Roman" panose="02020603050405020304" pitchFamily="18" charset="0"/>
                <a:cs typeface="Times New Roman" panose="02020603050405020304" pitchFamily="18" charset="0"/>
              </a:rPr>
              <a:t>先</a:t>
            </a:r>
            <a:r>
              <a:rPr lang="zh-CN" altLang="en-US"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随机选择一个特征维度，在这个特征的最大值和最小值之间随机选择一个值，按照跟特征值的大小关系将数据进行左右切分。</a:t>
            </a:r>
            <a:endParaRPr lang="en-US" altLang="zh-CN" kern="10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Ø"/>
              <a:defRPr/>
            </a:pPr>
            <a:r>
              <a:rPr lang="zh-CN" altLang="en-US" kern="100" dirty="0">
                <a:latin typeface="Times New Roman" panose="02020603050405020304" pitchFamily="18" charset="0"/>
                <a:cs typeface="Times New Roman" panose="02020603050405020304" pitchFamily="18" charset="0"/>
              </a:rPr>
              <a:t>其次</a:t>
            </a:r>
            <a:r>
              <a:rPr lang="zh-CN" altLang="zh-CN" kern="100" dirty="0">
                <a:latin typeface="Times New Roman" panose="02020603050405020304" pitchFamily="18" charset="0"/>
                <a:cs typeface="Times New Roman" panose="02020603050405020304" pitchFamily="18" charset="0"/>
              </a:rPr>
              <a:t>，在左右两组数据中，我们重复上述步骤，再随机的按某个特征维度的取值把数据进行细分，直到无法细分，即只剩下一个数据点，或者剩下的数据全部相同</a:t>
            </a:r>
            <a:r>
              <a:rPr lang="zh-CN" altLang="en-US" kern="100" dirty="0">
                <a:latin typeface="Times New Roman" panose="02020603050405020304" pitchFamily="18" charset="0"/>
                <a:cs typeface="Times New Roman" panose="02020603050405020304" pitchFamily="18" charset="0"/>
              </a:rPr>
              <a:t>。</a:t>
            </a:r>
            <a:endParaRPr lang="zh-CN" altLang="en-US" dirty="0"/>
          </a:p>
        </p:txBody>
      </p:sp>
      <p:sp>
        <p:nvSpPr>
          <p:cNvPr id="6" name="矩形 1"/>
          <p:cNvSpPr>
            <a:spLocks noChangeArrowheads="1"/>
          </p:cNvSpPr>
          <p:nvPr/>
        </p:nvSpPr>
        <p:spPr bwMode="auto">
          <a:xfrm>
            <a:off x="89370" y="6488668"/>
            <a:ext cx="5786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smtClean="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F. T. Liu, K. M. Ting and Z. H. Zhou, Isolation-based Anomaly Detection, TKDD, 2011</a:t>
            </a:r>
            <a:r>
              <a:rPr lang="zh-CN" altLang="en-US" sz="900" dirty="0">
                <a:latin typeface="Times New Roman" panose="02020603050405020304" pitchFamily="18" charset="0"/>
                <a:cs typeface="Times New Roman" panose="02020603050405020304" pitchFamily="18" charset="0"/>
              </a:rPr>
              <a:t>.</a:t>
            </a:r>
          </a:p>
        </p:txBody>
      </p:sp>
      <p:sp>
        <p:nvSpPr>
          <p:cNvPr id="7" name="矩形 6"/>
          <p:cNvSpPr/>
          <p:nvPr/>
        </p:nvSpPr>
        <p:spPr>
          <a:xfrm>
            <a:off x="2772075" y="3829968"/>
            <a:ext cx="6208295" cy="2280624"/>
          </a:xfrm>
          <a:prstGeom prst="rect">
            <a:avLst/>
          </a:prstGeom>
        </p:spPr>
        <p:txBody>
          <a:bodyPr wrap="square">
            <a:spAutoFit/>
          </a:bodyPr>
          <a:lstStyle/>
          <a:p>
            <a:pPr>
              <a:spcBef>
                <a:spcPct val="30000"/>
              </a:spcBef>
              <a:defRPr/>
            </a:pPr>
            <a:r>
              <a:rPr lang="zh-CN" altLang="en-US" dirty="0">
                <a:solidFill>
                  <a:srgbClr val="FFC000"/>
                </a:solidFill>
                <a:latin typeface="Times New Roman" panose="02020603050405020304" pitchFamily="18" charset="0"/>
                <a:cs typeface="Times New Roman" panose="02020603050405020304" pitchFamily="18" charset="0"/>
              </a:rPr>
              <a:t>使用孤立森林算法的原因</a:t>
            </a:r>
            <a:r>
              <a:rPr lang="zh-CN" altLang="en-US" dirty="0" smtClean="0">
                <a:solidFill>
                  <a:srgbClr val="FFC000"/>
                </a:solidFill>
                <a:latin typeface="Times New Roman" panose="02020603050405020304" pitchFamily="18" charset="0"/>
                <a:cs typeface="Times New Roman" panose="02020603050405020304" pitchFamily="18" charset="0"/>
              </a:rPr>
              <a:t>：</a:t>
            </a:r>
            <a:endParaRPr lang="en-US" altLang="zh-CN" dirty="0">
              <a:solidFill>
                <a:srgbClr val="FFC000"/>
              </a:solidFill>
              <a:latin typeface="Times New Roman" panose="02020603050405020304" pitchFamily="18" charset="0"/>
              <a:cs typeface="Times New Roman" panose="02020603050405020304" pitchFamily="18" charset="0"/>
            </a:endParaRPr>
          </a:p>
          <a:p>
            <a:pPr>
              <a:spcBef>
                <a:spcPct val="30000"/>
              </a:spcBef>
              <a:defRPr/>
            </a:pPr>
            <a:endParaRPr lang="en-US" altLang="zh-CN" dirty="0"/>
          </a:p>
          <a:p>
            <a:pPr marL="214313" indent="-214313">
              <a:spcBef>
                <a:spcPct val="30000"/>
              </a:spcBef>
              <a:buFont typeface="Wingdings" panose="05000000000000000000" pitchFamily="2" charset="2"/>
              <a:buChar char="Ø"/>
              <a:defRPr/>
            </a:pPr>
            <a:r>
              <a:rPr lang="zh-CN" altLang="zh-CN" dirty="0"/>
              <a:t>线性时间复杂度</a:t>
            </a:r>
            <a:r>
              <a:rPr lang="zh-CN" altLang="en-US" dirty="0"/>
              <a:t>：</a:t>
            </a:r>
            <a:r>
              <a:rPr lang="zh-CN" altLang="zh-CN" dirty="0"/>
              <a:t>每棵树都是独立的，在大规模时序数据集上具有非常好的并行性</a:t>
            </a:r>
            <a:r>
              <a:rPr lang="zh-CN" altLang="en-US" dirty="0"/>
              <a:t>。</a:t>
            </a:r>
            <a:endParaRPr lang="en-US" altLang="zh-CN" dirty="0"/>
          </a:p>
          <a:p>
            <a:pPr marL="214313" indent="-214313">
              <a:spcBef>
                <a:spcPct val="30000"/>
              </a:spcBef>
              <a:buFont typeface="Wingdings" panose="05000000000000000000" pitchFamily="2" charset="2"/>
              <a:buChar char="Ø"/>
              <a:defRPr/>
            </a:pPr>
            <a:r>
              <a:rPr lang="zh-CN" altLang="en-US" dirty="0"/>
              <a:t>适配于低维数据：</a:t>
            </a:r>
            <a:r>
              <a:rPr lang="zh-CN" altLang="zh-CN" dirty="0"/>
              <a:t>当数据的维度非常高的时候，会导致许多没有被选择到的高维特征，使得整个机器学习算法具有偏见性</a:t>
            </a:r>
            <a:r>
              <a:rPr lang="zh-CN" altLang="en-US" dirty="0"/>
              <a:t>。</a:t>
            </a:r>
            <a:endParaRPr lang="en-US" altLang="zh-CN" dirty="0"/>
          </a:p>
        </p:txBody>
      </p:sp>
    </p:spTree>
    <p:extLst>
      <p:ext uri="{BB962C8B-B14F-4D97-AF65-F5344CB8AC3E}">
        <p14:creationId xmlns:p14="http://schemas.microsoft.com/office/powerpoint/2010/main" val="217137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511" y="4526362"/>
            <a:ext cx="4065335" cy="199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4467" y="1369951"/>
            <a:ext cx="4219970" cy="274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0" y="1369951"/>
            <a:ext cx="3889255" cy="256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00100" y="4613916"/>
            <a:ext cx="4843900" cy="191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异常检测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sp>
        <p:nvSpPr>
          <p:cNvPr id="8" name="矩形 8"/>
          <p:cNvSpPr>
            <a:spLocks noChangeArrowheads="1"/>
          </p:cNvSpPr>
          <p:nvPr/>
        </p:nvSpPr>
        <p:spPr bwMode="auto">
          <a:xfrm>
            <a:off x="186551" y="886701"/>
            <a:ext cx="1508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latin typeface="Times New Roman" panose="02020603050405020304" pitchFamily="18" charset="0"/>
                <a:ea typeface="+mn-ea"/>
                <a:cs typeface="Times New Roman" panose="02020603050405020304" pitchFamily="18" charset="0"/>
              </a:rPr>
              <a:t>实验结果</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92627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状态预测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sp>
        <p:nvSpPr>
          <p:cNvPr id="3" name="矩形 8"/>
          <p:cNvSpPr>
            <a:spLocks noChangeArrowheads="1"/>
          </p:cNvSpPr>
          <p:nvPr/>
        </p:nvSpPr>
        <p:spPr bwMode="auto">
          <a:xfrm>
            <a:off x="51975" y="933764"/>
            <a:ext cx="90201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en-US" altLang="zh-CN" dirty="0" smtClean="0">
                <a:latin typeface="Times New Roman" panose="02020603050405020304" pitchFamily="18" charset="0"/>
                <a:ea typeface="+mn-ea"/>
                <a:cs typeface="Times New Roman" panose="02020603050405020304" pitchFamily="18" charset="0"/>
              </a:rPr>
              <a:t>User2</a:t>
            </a:r>
            <a:r>
              <a:rPr lang="zh-CN" altLang="en-US" dirty="0" smtClean="0">
                <a:latin typeface="Times New Roman" panose="02020603050405020304" pitchFamily="18" charset="0"/>
                <a:ea typeface="+mn-ea"/>
                <a:cs typeface="Times New Roman" panose="02020603050405020304" pitchFamily="18" charset="0"/>
              </a:rPr>
              <a:t>一</a:t>
            </a:r>
            <a:r>
              <a:rPr lang="zh-CN" altLang="en-US" dirty="0">
                <a:latin typeface="Times New Roman" panose="02020603050405020304" pitchFamily="18" charset="0"/>
                <a:ea typeface="+mn-ea"/>
                <a:cs typeface="Times New Roman" panose="02020603050405020304" pitchFamily="18" charset="0"/>
              </a:rPr>
              <a:t>次康复训练过程中（起立，行走，休息，坐下</a:t>
            </a:r>
            <a:r>
              <a:rPr lang="zh-CN" altLang="en-US" dirty="0" smtClean="0">
                <a:latin typeface="Times New Roman" panose="02020603050405020304" pitchFamily="18" charset="0"/>
                <a:ea typeface="+mn-ea"/>
                <a:cs typeface="Times New Roman" panose="02020603050405020304" pitchFamily="18" charset="0"/>
              </a:rPr>
              <a:t>）姿态</a:t>
            </a:r>
            <a:r>
              <a:rPr lang="zh-CN" altLang="en-US" dirty="0">
                <a:latin typeface="Times New Roman" panose="02020603050405020304" pitchFamily="18" charset="0"/>
                <a:ea typeface="+mn-ea"/>
                <a:cs typeface="Times New Roman" panose="02020603050405020304" pitchFamily="18" charset="0"/>
              </a:rPr>
              <a:t>仪传感器三个维度和左右鞋底压力数据随时间的变化</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00794" y="1709987"/>
            <a:ext cx="6613892" cy="3429903"/>
          </a:xfrm>
          <a:prstGeom prst="rect">
            <a:avLst/>
          </a:prstGeom>
        </p:spPr>
      </p:pic>
      <p:pic>
        <p:nvPicPr>
          <p:cNvPr id="5" name="图片 4"/>
          <p:cNvPicPr/>
          <p:nvPr/>
        </p:nvPicPr>
        <p:blipFill>
          <a:blip r:embed="rId4" cstate="print">
            <a:extLst>
              <a:ext uri="{28A0092B-C50C-407E-A947-70E740481C1C}">
                <a14:useLocalDpi xmlns:a14="http://schemas.microsoft.com/office/drawing/2010/main" val="0"/>
              </a:ext>
            </a:extLst>
          </a:blip>
          <a:stretch>
            <a:fillRect/>
          </a:stretch>
        </p:blipFill>
        <p:spPr>
          <a:xfrm>
            <a:off x="1883276" y="2511509"/>
            <a:ext cx="6991216" cy="3889291"/>
          </a:xfrm>
          <a:prstGeom prst="rect">
            <a:avLst/>
          </a:prstGeom>
        </p:spPr>
      </p:pic>
      <p:sp>
        <p:nvSpPr>
          <p:cNvPr id="6" name="矩形 5"/>
          <p:cNvSpPr/>
          <p:nvPr/>
        </p:nvSpPr>
        <p:spPr>
          <a:xfrm>
            <a:off x="4179738" y="6400800"/>
            <a:ext cx="614271" cy="307777"/>
          </a:xfrm>
          <a:prstGeom prst="rect">
            <a:avLst/>
          </a:prstGeom>
        </p:spPr>
        <p:txBody>
          <a:bodyPr wrap="none">
            <a:spAutoFit/>
          </a:bodyPr>
          <a:lstStyle/>
          <a:p>
            <a:pPr>
              <a:defRPr/>
            </a:pPr>
            <a:r>
              <a:rPr lang="x-none" altLang="zh-CN" sz="1400" kern="100" dirty="0">
                <a:latin typeface="Times New Roman" panose="02020603050405020304" pitchFamily="18" charset="0"/>
                <a:cs typeface="Times New Roman" panose="02020603050405020304" pitchFamily="18" charset="0"/>
              </a:rPr>
              <a:t>User</a:t>
            </a:r>
            <a:r>
              <a:rPr lang="en-US" altLang="zh-CN" sz="1400" kern="100" dirty="0">
                <a:latin typeface="Times New Roman" panose="02020603050405020304" pitchFamily="18" charset="0"/>
                <a:cs typeface="Times New Roman" panose="02020603050405020304" pitchFamily="18" charset="0"/>
              </a:rPr>
              <a:t>2</a:t>
            </a:r>
            <a:endParaRPr lang="zh-CN" altLang="en-US" sz="1400" dirty="0"/>
          </a:p>
        </p:txBody>
      </p:sp>
    </p:spTree>
    <p:extLst>
      <p:ext uri="{BB962C8B-B14F-4D97-AF65-F5344CB8AC3E}">
        <p14:creationId xmlns:p14="http://schemas.microsoft.com/office/powerpoint/2010/main" val="241558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状态预测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6"/>
          <p:cNvSpPr>
            <a:spLocks noChangeArrowheads="1"/>
          </p:cNvSpPr>
          <p:nvPr/>
        </p:nvSpPr>
        <p:spPr bwMode="auto">
          <a:xfrm>
            <a:off x="130946" y="644542"/>
            <a:ext cx="86534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zh-CN" altLang="en-US" dirty="0">
                <a:latin typeface="Times New Roman" panose="02020603050405020304" pitchFamily="18" charset="0"/>
                <a:ea typeface="+mn-ea"/>
                <a:cs typeface="Times New Roman" panose="02020603050405020304" pitchFamily="18" charset="0"/>
              </a:rPr>
              <a:t>将前面五个维度的实时传感器数据，经</a:t>
            </a:r>
            <a:r>
              <a:rPr lang="en-US" altLang="zh-CN" dirty="0" smtClean="0">
                <a:latin typeface="Times New Roman" panose="02020603050405020304" pitchFamily="18" charset="0"/>
                <a:ea typeface="+mn-ea"/>
                <a:cs typeface="Times New Roman" panose="02020603050405020304" pitchFamily="18" charset="0"/>
              </a:rPr>
              <a:t>Auto-Encoder</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5-3-1-3-5</a:t>
            </a:r>
            <a:r>
              <a:rPr lang="zh-CN" altLang="en-US" dirty="0" smtClean="0">
                <a:latin typeface="Times New Roman" panose="02020603050405020304" pitchFamily="18" charset="0"/>
                <a:ea typeface="+mn-ea"/>
                <a:cs typeface="Times New Roman" panose="02020603050405020304" pitchFamily="18" charset="0"/>
              </a:rPr>
              <a:t>）进行</a:t>
            </a:r>
            <a:r>
              <a:rPr lang="zh-CN" altLang="en-US" dirty="0">
                <a:latin typeface="Times New Roman" panose="02020603050405020304" pitchFamily="18" charset="0"/>
                <a:ea typeface="+mn-ea"/>
                <a:cs typeface="Times New Roman" panose="02020603050405020304" pitchFamily="18" charset="0"/>
              </a:rPr>
              <a:t>编码到</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维</a:t>
            </a:r>
          </a:p>
        </p:txBody>
      </p:sp>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577" y="2145764"/>
            <a:ext cx="8843779" cy="434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242576" y="974710"/>
            <a:ext cx="1719787" cy="1171054"/>
          </a:xfrm>
          <a:prstGeom prst="rect">
            <a:avLst/>
          </a:prstGeom>
        </p:spPr>
      </p:pic>
      <p:sp>
        <p:nvSpPr>
          <p:cNvPr id="7" name="矩形 6"/>
          <p:cNvSpPr/>
          <p:nvPr/>
        </p:nvSpPr>
        <p:spPr>
          <a:xfrm>
            <a:off x="4179738" y="6490607"/>
            <a:ext cx="598241" cy="300082"/>
          </a:xfrm>
          <a:prstGeom prst="rect">
            <a:avLst/>
          </a:prstGeom>
        </p:spPr>
        <p:txBody>
          <a:bodyPr wrap="none">
            <a:spAutoFit/>
          </a:bodyPr>
          <a:lstStyle/>
          <a:p>
            <a:pPr>
              <a:defRPr/>
            </a:pPr>
            <a:r>
              <a:rPr lang="x-none" altLang="zh-CN" sz="1350" kern="100" dirty="0">
                <a:latin typeface="Times New Roman" panose="02020603050405020304" pitchFamily="18" charset="0"/>
                <a:cs typeface="Times New Roman" panose="02020603050405020304" pitchFamily="18" charset="0"/>
              </a:rPr>
              <a:t>User</a:t>
            </a:r>
            <a:r>
              <a:rPr lang="en-US" altLang="zh-CN" sz="1350" kern="100" dirty="0">
                <a:latin typeface="Times New Roman" panose="02020603050405020304" pitchFamily="18" charset="0"/>
                <a:cs typeface="Times New Roman" panose="02020603050405020304" pitchFamily="18" charset="0"/>
              </a:rPr>
              <a:t>2</a:t>
            </a:r>
            <a:endParaRPr lang="zh-CN" altLang="en-US" sz="1350" dirty="0"/>
          </a:p>
        </p:txBody>
      </p:sp>
    </p:spTree>
    <p:extLst>
      <p:ext uri="{BB962C8B-B14F-4D97-AF65-F5344CB8AC3E}">
        <p14:creationId xmlns:p14="http://schemas.microsoft.com/office/powerpoint/2010/main" val="2285007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34153" y="2799761"/>
            <a:ext cx="4732256" cy="1015663"/>
          </a:xfrm>
          <a:prstGeom prst="rect">
            <a:avLst/>
          </a:prstGeom>
          <a:noFill/>
        </p:spPr>
        <p:txBody>
          <a:bodyPr wrap="square" rtlCol="0">
            <a:spAutoFit/>
          </a:bodyPr>
          <a:lstStyle/>
          <a:p>
            <a:r>
              <a:rPr lang="en-US" altLang="zh-CN" sz="6000" dirty="0" smtClean="0">
                <a:latin typeface="Times New Roman" panose="02020603050405020304" pitchFamily="18" charset="0"/>
                <a:cs typeface="Times New Roman" panose="02020603050405020304" pitchFamily="18" charset="0"/>
              </a:rPr>
              <a:t>Part 1 | </a:t>
            </a:r>
            <a:r>
              <a:rPr lang="zh-CN" altLang="en-US" sz="4000" dirty="0" smtClean="0">
                <a:latin typeface="Times New Roman" panose="02020603050405020304" pitchFamily="18" charset="0"/>
                <a:cs typeface="Times New Roman" panose="02020603050405020304" pitchFamily="18" charset="0"/>
              </a:rPr>
              <a:t>背景介绍</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414388"/>
      </p:ext>
    </p:extLst>
  </p:cSld>
  <p:clrMapOvr>
    <a:masterClrMapping/>
  </p:clrMapOvr>
  <mc:AlternateContent xmlns:mc="http://schemas.openxmlformats.org/markup-compatibility/2006" xmlns:p14="http://schemas.microsoft.com/office/powerpoint/2010/main">
    <mc:Choice Requires="p14">
      <p:transition spd="slow" p14:dur="2000" advTm="281"/>
    </mc:Choice>
    <mc:Fallback xmlns="">
      <p:transition spd="slow" advTm="28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状态预测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476" y="1081737"/>
            <a:ext cx="8502200" cy="307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49476" y="660233"/>
            <a:ext cx="1862735" cy="369332"/>
          </a:xfrm>
          <a:prstGeom prst="rect">
            <a:avLst/>
          </a:prstGeom>
        </p:spPr>
        <p:txBody>
          <a:bodyPr wrap="square">
            <a:spAutoFit/>
          </a:bodyPr>
          <a:lstStyle/>
          <a:p>
            <a:r>
              <a:rPr lang="zh-CN" altLang="en-US" dirty="0" smtClean="0">
                <a:latin typeface="Times New Roman" panose="02020603050405020304" pitchFamily="18" charset="0"/>
                <a:cs typeface="Times New Roman" panose="02020603050405020304" pitchFamily="18" charset="0"/>
              </a:rPr>
              <a:t>状态预测模型</a:t>
            </a:r>
            <a:endParaRPr lang="en-US" altLang="zh-CN" dirty="0">
              <a:latin typeface="Times New Roman" panose="02020603050405020304" pitchFamily="18" charset="0"/>
              <a:cs typeface="Times New Roman" panose="02020603050405020304" pitchFamily="18" charset="0"/>
            </a:endParaRPr>
          </a:p>
        </p:txBody>
      </p:sp>
      <p:sp>
        <p:nvSpPr>
          <p:cNvPr id="7" name="矩形 6"/>
          <p:cNvSpPr/>
          <p:nvPr/>
        </p:nvSpPr>
        <p:spPr>
          <a:xfrm>
            <a:off x="249476" y="4209970"/>
            <a:ext cx="8733032" cy="2308324"/>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没有采用传统的预测方式的原因：</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传统的</a:t>
            </a:r>
            <a:r>
              <a:rPr lang="en-US" altLang="zh-CN" dirty="0">
                <a:latin typeface="Times New Roman" panose="02020603050405020304" pitchFamily="18" charset="0"/>
                <a:cs typeface="Times New Roman" panose="02020603050405020304" pitchFamily="18" charset="0"/>
              </a:rPr>
              <a:t>ARIMA</a:t>
            </a:r>
            <a:r>
              <a:rPr lang="zh-CN" altLang="en-US" dirty="0">
                <a:latin typeface="Times New Roman" panose="02020603050405020304" pitchFamily="18" charset="0"/>
                <a:cs typeface="Times New Roman" panose="02020603050405020304" pitchFamily="18" charset="0"/>
              </a:rPr>
              <a:t>（通过</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p,d,q</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三个参数进行控制整个模型的拟合空间）等</a:t>
            </a:r>
            <a:r>
              <a:rPr lang="zh-CN" altLang="zh-CN" dirty="0">
                <a:latin typeface="Times New Roman" panose="02020603050405020304" pitchFamily="18" charset="0"/>
                <a:cs typeface="Times New Roman" panose="02020603050405020304" pitchFamily="18" charset="0"/>
              </a:rPr>
              <a:t>寻找和建立一个数学方程式来拟合和表达历史的序列趋势，从而利用该数学方程直接进行对未来序列的预测</a:t>
            </a:r>
            <a:r>
              <a:rPr lang="zh-CN"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zh-CN" dirty="0" smtClean="0">
                <a:latin typeface="Times New Roman" panose="02020603050405020304" pitchFamily="18" charset="0"/>
                <a:cs typeface="Times New Roman" panose="02020603050405020304" pitchFamily="18" charset="0"/>
              </a:rPr>
              <a:t>该</a:t>
            </a:r>
            <a:r>
              <a:rPr lang="zh-CN" altLang="zh-CN" dirty="0">
                <a:latin typeface="Times New Roman" panose="02020603050405020304" pitchFamily="18" charset="0"/>
                <a:cs typeface="Times New Roman" panose="02020603050405020304" pitchFamily="18" charset="0"/>
              </a:rPr>
              <a:t>数学方程的状态空间巨大，无法很好的</a:t>
            </a:r>
            <a:r>
              <a:rPr lang="zh-CN" altLang="zh-CN" dirty="0" smtClean="0">
                <a:latin typeface="Times New Roman" panose="02020603050405020304" pitchFamily="18" charset="0"/>
                <a:cs typeface="Times New Roman" panose="02020603050405020304" pitchFamily="18" charset="0"/>
              </a:rPr>
              <a:t>建模</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ARIMA</a:t>
            </a:r>
            <a:r>
              <a:rPr lang="zh-CN" altLang="en-US" dirty="0">
                <a:latin typeface="Times New Roman" panose="02020603050405020304" pitchFamily="18" charset="0"/>
                <a:cs typeface="Times New Roman" panose="02020603050405020304" pitchFamily="18" charset="0"/>
              </a:rPr>
              <a:t>模型的参数空间是有限的，所以其拟合曲线空间没有</a:t>
            </a:r>
            <a:r>
              <a:rPr lang="en-US" altLang="zh-CN" dirty="0">
                <a:latin typeface="Times New Roman" panose="02020603050405020304" pitchFamily="18" charset="0"/>
                <a:cs typeface="Times New Roman" panose="02020603050405020304" pitchFamily="18" charset="0"/>
              </a:rPr>
              <a:t>RNN</a:t>
            </a:r>
            <a:r>
              <a:rPr lang="zh-CN" altLang="en-US" dirty="0">
                <a:latin typeface="Times New Roman" panose="02020603050405020304" pitchFamily="18" charset="0"/>
                <a:cs typeface="Times New Roman" panose="02020603050405020304" pitchFamily="18" charset="0"/>
              </a:rPr>
              <a:t>等</a:t>
            </a:r>
            <a:r>
              <a:rPr lang="zh-CN" altLang="en-US" dirty="0" smtClean="0">
                <a:latin typeface="Times New Roman" panose="02020603050405020304" pitchFamily="18" charset="0"/>
                <a:cs typeface="Times New Roman" panose="02020603050405020304" pitchFamily="18" charset="0"/>
              </a:rPr>
              <a:t>好。</a:t>
            </a:r>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对于</a:t>
            </a:r>
            <a:r>
              <a:rPr lang="zh-CN" altLang="en-US" dirty="0">
                <a:latin typeface="Times New Roman" panose="02020603050405020304" pitchFamily="18" charset="0"/>
                <a:cs typeface="Times New Roman" panose="02020603050405020304" pitchFamily="18" charset="0"/>
              </a:rPr>
              <a:t>平稳性的序列，</a:t>
            </a:r>
            <a:r>
              <a:rPr lang="en-US" altLang="zh-CN" dirty="0">
                <a:latin typeface="Times New Roman" panose="02020603050405020304" pitchFamily="18" charset="0"/>
                <a:cs typeface="Times New Roman" panose="02020603050405020304" pitchFamily="18" charset="0"/>
              </a:rPr>
              <a:t>ARIMA</a:t>
            </a:r>
            <a:r>
              <a:rPr lang="zh-CN" altLang="en-US" dirty="0">
                <a:latin typeface="Times New Roman" panose="02020603050405020304" pitchFamily="18" charset="0"/>
                <a:cs typeface="Times New Roman" panose="02020603050405020304" pitchFamily="18" charset="0"/>
              </a:rPr>
              <a:t>表现比较好，对于突增突减的序列，</a:t>
            </a:r>
            <a:r>
              <a:rPr lang="en-US" altLang="zh-CN" dirty="0">
                <a:latin typeface="Times New Roman" panose="02020603050405020304" pitchFamily="18" charset="0"/>
                <a:cs typeface="Times New Roman" panose="02020603050405020304" pitchFamily="18" charset="0"/>
              </a:rPr>
              <a:t>RNN</a:t>
            </a:r>
            <a:r>
              <a:rPr lang="zh-CN" altLang="en-US" dirty="0">
                <a:latin typeface="Times New Roman" panose="02020603050405020304" pitchFamily="18" charset="0"/>
                <a:cs typeface="Times New Roman" panose="02020603050405020304" pitchFamily="18" charset="0"/>
              </a:rPr>
              <a:t>等表现更好。</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412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状态预测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71" y="1255324"/>
            <a:ext cx="5363657" cy="11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334" y="2432410"/>
            <a:ext cx="2745719" cy="37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537" y="2439381"/>
            <a:ext cx="3616993" cy="370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82752" y="885992"/>
            <a:ext cx="1536423"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Seq2seq</a:t>
            </a:r>
            <a:r>
              <a:rPr lang="zh-CN" altLang="en-US" dirty="0" smtClean="0">
                <a:latin typeface="Times New Roman" panose="02020603050405020304" pitchFamily="18" charset="0"/>
                <a:cs typeface="Times New Roman" panose="02020603050405020304" pitchFamily="18" charset="0"/>
              </a:rPr>
              <a:t>模型</a:t>
            </a:r>
            <a:endParaRPr lang="en-US" altLang="zh-CN" dirty="0">
              <a:latin typeface="Times New Roman" panose="02020603050405020304" pitchFamily="18" charset="0"/>
              <a:cs typeface="Times New Roman" panose="02020603050405020304" pitchFamily="18" charset="0"/>
            </a:endParaRPr>
          </a:p>
        </p:txBody>
      </p:sp>
      <p:sp>
        <p:nvSpPr>
          <p:cNvPr id="2" name="矩形 1"/>
          <p:cNvSpPr/>
          <p:nvPr/>
        </p:nvSpPr>
        <p:spPr>
          <a:xfrm>
            <a:off x="282752" y="6273721"/>
            <a:ext cx="8946142" cy="461665"/>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Graves A. Long Short-Term Memory[M]// Supervised Sequence Labelling with Recurrent </a:t>
            </a:r>
            <a:r>
              <a:rPr lang="en-US" altLang="zh-CN" sz="1200" dirty="0" smtClean="0">
                <a:latin typeface="Times New Roman" panose="02020603050405020304" pitchFamily="18" charset="0"/>
                <a:cs typeface="Times New Roman" panose="02020603050405020304" pitchFamily="18" charset="0"/>
              </a:rPr>
              <a:t>Neural Networks</a:t>
            </a:r>
            <a:r>
              <a:rPr lang="en-US" altLang="zh-CN" sz="1200" dirty="0">
                <a:latin typeface="Times New Roman" panose="02020603050405020304" pitchFamily="18" charset="0"/>
                <a:cs typeface="Times New Roman" panose="02020603050405020304" pitchFamily="18" charset="0"/>
              </a:rPr>
              <a:t>. Springer </a:t>
            </a:r>
            <a:r>
              <a:rPr lang="en-US" altLang="zh-CN" sz="1200" dirty="0" smtClean="0">
                <a:latin typeface="Times New Roman" panose="02020603050405020304" pitchFamily="18" charset="0"/>
                <a:cs typeface="Times New Roman" panose="02020603050405020304" pitchFamily="18" charset="0"/>
              </a:rPr>
              <a:t>Berlin Heidelberg</a:t>
            </a:r>
            <a:r>
              <a:rPr lang="en-US" altLang="zh-CN" sz="1200" dirty="0">
                <a:latin typeface="Times New Roman" panose="02020603050405020304" pitchFamily="18" charset="0"/>
                <a:cs typeface="Times New Roman" panose="02020603050405020304" pitchFamily="18" charset="0"/>
              </a:rPr>
              <a:t>, 2012:1735-1780. </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594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状态预测</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3" descr="C:\Users\fanmin\Desktop\无标题.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55" y="1713297"/>
            <a:ext cx="8749363" cy="4685038"/>
          </a:xfrm>
          <a:prstGeom prst="rect">
            <a:avLst/>
          </a:prstGeom>
          <a:noFill/>
          <a:ln>
            <a:noFill/>
          </a:ln>
        </p:spPr>
      </p:pic>
      <p:sp>
        <p:nvSpPr>
          <p:cNvPr id="5" name="矩形 4"/>
          <p:cNvSpPr/>
          <p:nvPr/>
        </p:nvSpPr>
        <p:spPr>
          <a:xfrm>
            <a:off x="437703" y="1171596"/>
            <a:ext cx="6896747" cy="369332"/>
          </a:xfrm>
          <a:prstGeom prst="rect">
            <a:avLst/>
          </a:prstGeom>
        </p:spPr>
        <p:txBody>
          <a:bodyPr wrap="square">
            <a:spAutoFit/>
          </a:bodyPr>
          <a:lstStyle/>
          <a:p>
            <a:r>
              <a:rPr lang="zh-CN" altLang="zh-CN" dirty="0" smtClean="0">
                <a:latin typeface="Times New Roman" panose="02020603050405020304" pitchFamily="18" charset="0"/>
                <a:cs typeface="Times New Roman" panose="02020603050405020304" pitchFamily="18" charset="0"/>
              </a:rPr>
              <a:t>利用前100个点，即1秒的数据往后估计10个点，即0.1秒的</a:t>
            </a:r>
            <a:r>
              <a:rPr lang="zh-CN" altLang="en-US" dirty="0" smtClean="0">
                <a:latin typeface="Times New Roman" panose="02020603050405020304" pitchFamily="18" charset="0"/>
                <a:cs typeface="Times New Roman" panose="02020603050405020304" pitchFamily="18" charset="0"/>
              </a:rPr>
              <a:t>状态</a:t>
            </a:r>
            <a:r>
              <a:rPr lang="zh-CN" altLang="zh-CN" dirty="0" smtClean="0">
                <a:latin typeface="Times New Roman" panose="02020603050405020304" pitchFamily="18" charset="0"/>
                <a:cs typeface="Times New Roman" panose="02020603050405020304" pitchFamily="18" charset="0"/>
              </a:rPr>
              <a:t>走向</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4227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状态分类</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455421" y="2238729"/>
            <a:ext cx="8418091" cy="4317503"/>
          </a:xfrm>
          <a:prstGeom prst="rect">
            <a:avLst/>
          </a:prstGeom>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5167901" y="589321"/>
            <a:ext cx="3904180" cy="1580962"/>
          </a:xfrm>
          <a:prstGeom prst="rect">
            <a:avLst/>
          </a:prstGeom>
          <a:noFill/>
          <a:ln>
            <a:noFill/>
          </a:ln>
        </p:spPr>
      </p:pic>
      <p:sp>
        <p:nvSpPr>
          <p:cNvPr id="6" name="矩形 5"/>
          <p:cNvSpPr/>
          <p:nvPr/>
        </p:nvSpPr>
        <p:spPr>
          <a:xfrm>
            <a:off x="205857" y="854067"/>
            <a:ext cx="5033964" cy="923330"/>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User3</a:t>
            </a:r>
            <a:r>
              <a:rPr lang="zh-CN" altLang="en-US" dirty="0" smtClean="0">
                <a:latin typeface="宋体" panose="02010600030101010101" pitchFamily="2" charset="-122"/>
              </a:rPr>
              <a:t>一</a:t>
            </a:r>
            <a:r>
              <a:rPr lang="zh-CN" altLang="en-US" dirty="0">
                <a:latin typeface="宋体" panose="02010600030101010101" pitchFamily="2" charset="-122"/>
              </a:rPr>
              <a:t>次康复训练过程中（起立，行走，休息，坐下）姿态仪传感器三个维</a:t>
            </a:r>
            <a:r>
              <a:rPr lang="zh-CN" altLang="en-US" dirty="0" smtClean="0">
                <a:latin typeface="宋体" panose="02010600030101010101" pitchFamily="2" charset="-122"/>
              </a:rPr>
              <a:t>度、左右</a:t>
            </a:r>
            <a:r>
              <a:rPr lang="zh-CN" altLang="en-US" dirty="0">
                <a:latin typeface="宋体" panose="02010600030101010101" pitchFamily="2" charset="-122"/>
              </a:rPr>
              <a:t>鞋底压力</a:t>
            </a:r>
            <a:r>
              <a:rPr lang="zh-CN" altLang="en-US" dirty="0" smtClean="0">
                <a:latin typeface="宋体" panose="02010600030101010101" pitchFamily="2" charset="-122"/>
              </a:rPr>
              <a:t>数据、左右膝</a:t>
            </a:r>
            <a:r>
              <a:rPr lang="en-US" altLang="zh-CN" dirty="0" smtClean="0">
                <a:latin typeface="宋体" panose="02010600030101010101" pitchFamily="2" charset="-122"/>
              </a:rPr>
              <a:t>/</a:t>
            </a:r>
            <a:r>
              <a:rPr lang="zh-CN" altLang="en-US" dirty="0" smtClean="0">
                <a:latin typeface="宋体" panose="02010600030101010101" pitchFamily="2" charset="-122"/>
              </a:rPr>
              <a:t>髋关节角度数据随时</a:t>
            </a:r>
            <a:r>
              <a:rPr lang="zh-CN" altLang="en-US" dirty="0">
                <a:latin typeface="宋体" panose="02010600030101010101" pitchFamily="2" charset="-122"/>
              </a:rPr>
              <a:t>间的</a:t>
            </a:r>
            <a:r>
              <a:rPr lang="zh-CN" altLang="en-US" dirty="0" smtClean="0">
                <a:latin typeface="宋体" panose="02010600030101010101" pitchFamily="2" charset="-122"/>
              </a:rPr>
              <a:t>变化</a:t>
            </a:r>
            <a:endParaRPr lang="zh-CN" altLang="en-US" dirty="0">
              <a:latin typeface="宋体" panose="02010600030101010101" pitchFamily="2" charset="-122"/>
            </a:endParaRPr>
          </a:p>
        </p:txBody>
      </p:sp>
      <p:sp>
        <p:nvSpPr>
          <p:cNvPr id="7" name="矩形 6"/>
          <p:cNvSpPr/>
          <p:nvPr/>
        </p:nvSpPr>
        <p:spPr>
          <a:xfrm>
            <a:off x="4230613" y="6474637"/>
            <a:ext cx="614271" cy="307777"/>
          </a:xfrm>
          <a:prstGeom prst="rect">
            <a:avLst/>
          </a:prstGeom>
        </p:spPr>
        <p:txBody>
          <a:bodyPr wrap="none">
            <a:spAutoFit/>
          </a:bodyPr>
          <a:lstStyle/>
          <a:p>
            <a:pPr>
              <a:defRPr/>
            </a:pPr>
            <a:r>
              <a:rPr lang="x-none" altLang="zh-CN" sz="1400" kern="100" dirty="0">
                <a:latin typeface="Times New Roman" panose="02020603050405020304" pitchFamily="18" charset="0"/>
                <a:cs typeface="Times New Roman" panose="02020603050405020304" pitchFamily="18" charset="0"/>
              </a:rPr>
              <a:t>User</a:t>
            </a:r>
            <a:r>
              <a:rPr lang="en-US" altLang="zh-CN" sz="1400" kern="100" dirty="0">
                <a:latin typeface="Times New Roman" panose="02020603050405020304" pitchFamily="18" charset="0"/>
                <a:cs typeface="Times New Roman" panose="02020603050405020304" pitchFamily="18" charset="0"/>
              </a:rPr>
              <a:t>3</a:t>
            </a:r>
            <a:endParaRPr lang="zh-CN" altLang="en-US" sz="1400" dirty="0"/>
          </a:p>
        </p:txBody>
      </p:sp>
    </p:spTree>
    <p:extLst>
      <p:ext uri="{BB962C8B-B14F-4D97-AF65-F5344CB8AC3E}">
        <p14:creationId xmlns:p14="http://schemas.microsoft.com/office/powerpoint/2010/main" val="1515915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机安全状态检测</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状态分类</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4049"/>
            <a:ext cx="4667301" cy="24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8" y="3793186"/>
            <a:ext cx="4696084" cy="264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4842" y="3871083"/>
            <a:ext cx="2351926" cy="1200329"/>
          </a:xfrm>
          <a:prstGeom prst="rect">
            <a:avLst/>
          </a:prstGeom>
        </p:spPr>
        <p:txBody>
          <a:bodyPr wrap="none">
            <a:spAutoFit/>
          </a:bodyPr>
          <a:lstStyle/>
          <a:p>
            <a:r>
              <a:rPr lang="zh-CN" altLang="en-US" dirty="0" smtClean="0"/>
              <a:t>训练集</a:t>
            </a:r>
            <a:r>
              <a:rPr lang="zh-CN" altLang="en-US" dirty="0"/>
              <a:t>和测试集：</a:t>
            </a:r>
            <a:r>
              <a:rPr lang="en-US" altLang="zh-CN" dirty="0"/>
              <a:t>8:2</a:t>
            </a:r>
          </a:p>
          <a:p>
            <a:r>
              <a:rPr lang="zh-CN" altLang="en-US" dirty="0"/>
              <a:t>混淆</a:t>
            </a:r>
            <a:r>
              <a:rPr lang="zh-CN" altLang="en-US" dirty="0" smtClean="0"/>
              <a:t>矩阵</a:t>
            </a:r>
            <a:endParaRPr lang="en-US" altLang="zh-CN" dirty="0" smtClean="0"/>
          </a:p>
          <a:p>
            <a:r>
              <a:rPr lang="zh-CN" altLang="en-US" dirty="0"/>
              <a:t>随机森林表现更优</a:t>
            </a:r>
            <a:endParaRPr lang="en-US" altLang="zh-CN" dirty="0"/>
          </a:p>
          <a:p>
            <a:r>
              <a:rPr lang="en-US" altLang="zh-CN" dirty="0" smtClean="0"/>
              <a:t>450</a:t>
            </a:r>
            <a:r>
              <a:rPr lang="zh-CN" altLang="en-US" dirty="0"/>
              <a:t>棵</a:t>
            </a:r>
            <a:r>
              <a:rPr lang="zh-CN" altLang="en-US" dirty="0" smtClean="0"/>
              <a:t>树</a:t>
            </a:r>
            <a:endParaRPr lang="en-US" altLang="zh-CN" dirty="0"/>
          </a:p>
        </p:txBody>
      </p:sp>
    </p:spTree>
    <p:extLst>
      <p:ext uri="{BB962C8B-B14F-4D97-AF65-F5344CB8AC3E}">
        <p14:creationId xmlns:p14="http://schemas.microsoft.com/office/powerpoint/2010/main" val="3370148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579625"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a:solidFill>
                  <a:schemeClr val="bg1"/>
                </a:solidFill>
                <a:latin typeface="+mj-ea"/>
                <a:ea typeface="+mj-ea"/>
              </a:rPr>
              <a:t>可解释性</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199" y="1665171"/>
            <a:ext cx="8876298" cy="4562375"/>
          </a:xfrm>
          <a:prstGeom prst="rect">
            <a:avLst/>
          </a:prstGeom>
          <a:noFill/>
          <a:ln>
            <a:noFill/>
          </a:ln>
        </p:spPr>
      </p:pic>
      <p:sp>
        <p:nvSpPr>
          <p:cNvPr id="5" name="矩形 4"/>
          <p:cNvSpPr/>
          <p:nvPr/>
        </p:nvSpPr>
        <p:spPr>
          <a:xfrm>
            <a:off x="152199" y="794787"/>
            <a:ext cx="6417141" cy="646331"/>
          </a:xfrm>
          <a:prstGeom prst="rect">
            <a:avLst/>
          </a:prstGeom>
        </p:spPr>
        <p:txBody>
          <a:bodyPr wrap="none">
            <a:spAutoFit/>
          </a:bodyPr>
          <a:lstStyle/>
          <a:p>
            <a:r>
              <a:rPr lang="zh-CN" altLang="en-US" dirty="0"/>
              <a:t>随机森林能够给出特征的重要性</a:t>
            </a:r>
            <a:r>
              <a:rPr lang="zh-CN" altLang="en-US" dirty="0" smtClean="0"/>
              <a:t>排序，是一种全局</a:t>
            </a:r>
            <a:r>
              <a:rPr lang="zh-CN" altLang="en-US" dirty="0"/>
              <a:t>的可解释性</a:t>
            </a:r>
            <a:endParaRPr lang="en-US" altLang="zh-CN" dirty="0"/>
          </a:p>
          <a:p>
            <a:r>
              <a:rPr lang="zh-CN" altLang="en-US" dirty="0" smtClean="0"/>
              <a:t>但是缺乏局部可解释性</a:t>
            </a:r>
            <a:endParaRPr lang="en-US" altLang="zh-CN" dirty="0"/>
          </a:p>
        </p:txBody>
      </p:sp>
      <p:pic>
        <p:nvPicPr>
          <p:cNvPr id="6" name="图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4526" y="3513221"/>
            <a:ext cx="3317207" cy="2251059"/>
          </a:xfrm>
          <a:prstGeom prst="rect">
            <a:avLst/>
          </a:prstGeom>
          <a:noFill/>
          <a:ln>
            <a:noFill/>
          </a:ln>
          <a:extLst/>
        </p:spPr>
      </p:pic>
      <p:sp>
        <p:nvSpPr>
          <p:cNvPr id="2" name="矩形 1"/>
          <p:cNvSpPr/>
          <p:nvPr/>
        </p:nvSpPr>
        <p:spPr>
          <a:xfrm>
            <a:off x="6569340" y="3482443"/>
            <a:ext cx="1310939" cy="307777"/>
          </a:xfrm>
          <a:prstGeom prst="rect">
            <a:avLst/>
          </a:prstGeom>
        </p:spPr>
        <p:txBody>
          <a:bodyPr wrap="square">
            <a:spAutoFit/>
          </a:bodyPr>
          <a:lstStyle/>
          <a:p>
            <a:r>
              <a:rPr lang="en-US" altLang="zh-CN" sz="1400" dirty="0" smtClean="0">
                <a:solidFill>
                  <a:schemeClr val="bg1"/>
                </a:solidFill>
              </a:rPr>
              <a:t>PCA</a:t>
            </a:r>
            <a:r>
              <a:rPr lang="zh-CN" altLang="en-US" sz="1400" dirty="0">
                <a:solidFill>
                  <a:schemeClr val="bg1"/>
                </a:solidFill>
              </a:rPr>
              <a:t>作为</a:t>
            </a:r>
            <a:r>
              <a:rPr lang="zh-CN" altLang="en-US" sz="1400" dirty="0" smtClean="0">
                <a:solidFill>
                  <a:schemeClr val="bg1"/>
                </a:solidFill>
              </a:rPr>
              <a:t>验证</a:t>
            </a:r>
            <a:endParaRPr lang="en-US" altLang="zh-CN" sz="1400" dirty="0">
              <a:solidFill>
                <a:schemeClr val="bg1"/>
              </a:solidFill>
            </a:endParaRPr>
          </a:p>
        </p:txBody>
      </p:sp>
    </p:spTree>
    <p:extLst>
      <p:ext uri="{BB962C8B-B14F-4D97-AF65-F5344CB8AC3E}">
        <p14:creationId xmlns:p14="http://schemas.microsoft.com/office/powerpoint/2010/main" val="339617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898124"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可解释性</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99" y="1567408"/>
            <a:ext cx="3985034" cy="368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37233" y="1665987"/>
            <a:ext cx="4828259" cy="3970318"/>
          </a:xfrm>
          <a:prstGeom prst="rect">
            <a:avLst/>
          </a:prstGeom>
        </p:spPr>
        <p:txBody>
          <a:bodyPr wrap="square">
            <a:spAutoFit/>
          </a:bodyPr>
          <a:lstStyle/>
          <a:p>
            <a:pPr marL="257175" indent="-257175" algn="just">
              <a:buFont typeface="Wingdings" panose="05000000000000000000" pitchFamily="2" charset="2"/>
              <a:buChar char="Ø"/>
              <a:defRPr/>
            </a:pPr>
            <a:r>
              <a:rPr lang="zh-CN" altLang="zh-CN" kern="100" dirty="0">
                <a:latin typeface="Times New Roman" panose="02020603050405020304" pitchFamily="18" charset="0"/>
                <a:cs typeface="Times New Roman" panose="02020603050405020304" pitchFamily="18" charset="0"/>
              </a:rPr>
              <a:t>在两个特征</a:t>
            </a:r>
            <a:r>
              <a:rPr lang="en-US" altLang="zh-CN" kern="100" dirty="0">
                <a:latin typeface="Times New Roman" panose="02020603050405020304" pitchFamily="18" charset="0"/>
                <a:cs typeface="Times New Roman" panose="02020603050405020304" pitchFamily="18" charset="0"/>
              </a:rPr>
              <a:t>x1</a:t>
            </a:r>
            <a:r>
              <a:rPr lang="zh-CN" altLang="zh-CN" kern="100" dirty="0">
                <a:latin typeface="Times New Roman" panose="02020603050405020304" pitchFamily="18" charset="0"/>
                <a:cs typeface="Times New Roman" panose="02020603050405020304" pitchFamily="18" charset="0"/>
              </a:rPr>
              <a:t>和</a:t>
            </a:r>
            <a:r>
              <a:rPr lang="en-US" altLang="zh-CN" kern="100" dirty="0">
                <a:latin typeface="Times New Roman" panose="02020603050405020304" pitchFamily="18" charset="0"/>
                <a:cs typeface="Times New Roman" panose="02020603050405020304" pitchFamily="18" charset="0"/>
              </a:rPr>
              <a:t>x2</a:t>
            </a:r>
            <a:r>
              <a:rPr lang="zh-CN" altLang="zh-CN" kern="100" dirty="0">
                <a:latin typeface="Times New Roman" panose="02020603050405020304" pitchFamily="18" charset="0"/>
                <a:cs typeface="Times New Roman" panose="02020603050405020304" pitchFamily="18" charset="0"/>
              </a:rPr>
              <a:t>之下，一个复杂模型产生了分类的决策边界，大部分的灰色点是</a:t>
            </a:r>
            <a:r>
              <a:rPr lang="en-US" altLang="zh-CN" kern="100" dirty="0">
                <a:latin typeface="Times New Roman" panose="02020603050405020304" pitchFamily="18" charset="0"/>
                <a:cs typeface="Times New Roman" panose="02020603050405020304" pitchFamily="18" charset="0"/>
              </a:rPr>
              <a:t>Class 0</a:t>
            </a:r>
            <a:r>
              <a:rPr lang="zh-CN" altLang="zh-CN" kern="100" dirty="0">
                <a:latin typeface="Times New Roman" panose="02020603050405020304" pitchFamily="18" charset="0"/>
                <a:cs typeface="Times New Roman" panose="02020603050405020304" pitchFamily="18" charset="0"/>
              </a:rPr>
              <a:t>，而浅蓝色的倒</a:t>
            </a:r>
            <a:r>
              <a:rPr lang="en-US" altLang="zh-CN" kern="100" dirty="0">
                <a:latin typeface="Times New Roman" panose="02020603050405020304" pitchFamily="18" charset="0"/>
                <a:cs typeface="Times New Roman" panose="02020603050405020304" pitchFamily="18" charset="0"/>
              </a:rPr>
              <a:t>V</a:t>
            </a:r>
            <a:r>
              <a:rPr lang="zh-CN" altLang="zh-CN" kern="100" dirty="0">
                <a:latin typeface="Times New Roman" panose="02020603050405020304" pitchFamily="18" charset="0"/>
                <a:cs typeface="Times New Roman" panose="02020603050405020304" pitchFamily="18" charset="0"/>
              </a:rPr>
              <a:t>形是</a:t>
            </a:r>
            <a:r>
              <a:rPr lang="en-US" altLang="zh-CN" kern="100" dirty="0">
                <a:latin typeface="Times New Roman" panose="02020603050405020304" pitchFamily="18" charset="0"/>
                <a:cs typeface="Times New Roman" panose="02020603050405020304" pitchFamily="18" charset="0"/>
              </a:rPr>
              <a:t>Class 1</a:t>
            </a:r>
            <a:r>
              <a:rPr lang="zh-CN" altLang="zh-CN" kern="100" dirty="0">
                <a:latin typeface="Times New Roman" panose="02020603050405020304" pitchFamily="18" charset="0"/>
                <a:cs typeface="Times New Roman" panose="02020603050405020304" pitchFamily="18" charset="0"/>
              </a:rPr>
              <a:t>。</a:t>
            </a:r>
            <a:endParaRPr lang="en-US" altLang="zh-CN" kern="100" dirty="0">
              <a:latin typeface="Times New Roman" panose="02020603050405020304" pitchFamily="18" charset="0"/>
              <a:cs typeface="Times New Roman" panose="02020603050405020304" pitchFamily="18" charset="0"/>
            </a:endParaRPr>
          </a:p>
          <a:p>
            <a:pPr marL="257175" indent="-257175" algn="just">
              <a:buFont typeface="Wingdings" panose="05000000000000000000" pitchFamily="2" charset="2"/>
              <a:buChar char="Ø"/>
              <a:defRPr/>
            </a:pPr>
            <a:endParaRPr lang="zh-CN" altLang="zh-CN" kern="100" dirty="0">
              <a:latin typeface="Times New Roman" panose="02020603050405020304" pitchFamily="18" charset="0"/>
              <a:cs typeface="Times New Roman" panose="02020603050405020304" pitchFamily="18" charset="0"/>
            </a:endParaRPr>
          </a:p>
          <a:p>
            <a:pPr marL="257175" indent="-257175" algn="just">
              <a:buFont typeface="Wingdings" panose="05000000000000000000" pitchFamily="2" charset="2"/>
              <a:buChar char="Ø"/>
              <a:defRPr/>
            </a:pPr>
            <a:r>
              <a:rPr lang="zh-CN" altLang="zh-CN" kern="100" dirty="0">
                <a:latin typeface="Times New Roman" panose="02020603050405020304" pitchFamily="18" charset="0"/>
                <a:cs typeface="Times New Roman" panose="02020603050405020304" pitchFamily="18" charset="0"/>
              </a:rPr>
              <a:t>黄色的点是我们想要解释的兴趣点，黄色点周围的黑色点是利用训练数据的均值和方差进行随机扰动采样而得到的点。</a:t>
            </a:r>
            <a:endParaRPr lang="en-US" altLang="zh-CN" kern="100" dirty="0">
              <a:latin typeface="Times New Roman" panose="02020603050405020304" pitchFamily="18" charset="0"/>
              <a:cs typeface="Times New Roman" panose="02020603050405020304" pitchFamily="18" charset="0"/>
            </a:endParaRPr>
          </a:p>
          <a:p>
            <a:pPr marL="257175" indent="-257175" algn="just">
              <a:buFont typeface="Wingdings" panose="05000000000000000000" pitchFamily="2" charset="2"/>
              <a:buChar char="Ø"/>
              <a:defRPr/>
            </a:pPr>
            <a:endParaRPr lang="zh-CN" altLang="zh-CN" kern="100" dirty="0">
              <a:latin typeface="Times New Roman" panose="02020603050405020304" pitchFamily="18" charset="0"/>
              <a:cs typeface="Times New Roman" panose="02020603050405020304" pitchFamily="18" charset="0"/>
            </a:endParaRPr>
          </a:p>
          <a:p>
            <a:pPr marL="257175" indent="-257175" algn="just">
              <a:buFont typeface="Wingdings" panose="05000000000000000000" pitchFamily="2" charset="2"/>
              <a:buChar char="Ø"/>
              <a:defRPr/>
            </a:pPr>
            <a:r>
              <a:rPr lang="zh-CN" altLang="zh-CN" kern="100" dirty="0">
                <a:latin typeface="Times New Roman" panose="02020603050405020304" pitchFamily="18" charset="0"/>
                <a:cs typeface="Times New Roman" panose="02020603050405020304" pitchFamily="18" charset="0"/>
              </a:rPr>
              <a:t>通过周围计算黑色点与黄色点的距离来赋予权值，即离黄色点越近的黑色点其权值越大。</a:t>
            </a:r>
            <a:endParaRPr lang="en-US" altLang="zh-CN" kern="100" dirty="0">
              <a:latin typeface="Times New Roman" panose="02020603050405020304" pitchFamily="18" charset="0"/>
              <a:cs typeface="Times New Roman" panose="02020603050405020304" pitchFamily="18" charset="0"/>
            </a:endParaRPr>
          </a:p>
          <a:p>
            <a:pPr marL="257175" indent="-257175" algn="just">
              <a:buFont typeface="Wingdings" panose="05000000000000000000" pitchFamily="2" charset="2"/>
              <a:buChar char="Ø"/>
              <a:defRPr/>
            </a:pPr>
            <a:endParaRPr lang="zh-CN" altLang="zh-CN" kern="100" dirty="0">
              <a:latin typeface="Times New Roman" panose="02020603050405020304" pitchFamily="18" charset="0"/>
              <a:cs typeface="Times New Roman" panose="02020603050405020304" pitchFamily="18" charset="0"/>
            </a:endParaRPr>
          </a:p>
          <a:p>
            <a:pPr marL="257175" indent="-257175" algn="just">
              <a:buFont typeface="Wingdings" panose="05000000000000000000" pitchFamily="2" charset="2"/>
              <a:buChar char="Ø"/>
              <a:defRPr/>
            </a:pPr>
            <a:r>
              <a:rPr lang="zh-CN" altLang="zh-CN" kern="100" dirty="0">
                <a:latin typeface="Times New Roman" panose="02020603050405020304" pitchFamily="18" charset="0"/>
                <a:cs typeface="Times New Roman" panose="02020603050405020304" pitchFamily="18" charset="0"/>
              </a:rPr>
              <a:t>利用复杂模型对这些赋权值的采样点进行分类标注，然后基于赋权值的标注采样点进行</a:t>
            </a:r>
            <a:r>
              <a:rPr lang="zh-CN" altLang="en-US" b="1" kern="100" dirty="0">
                <a:solidFill>
                  <a:srgbClr val="FFC000"/>
                </a:solidFill>
                <a:latin typeface="Times New Roman" panose="02020603050405020304" pitchFamily="18" charset="0"/>
                <a:cs typeface="Times New Roman" panose="02020603050405020304" pitchFamily="18" charset="0"/>
              </a:rPr>
              <a:t>线性</a:t>
            </a:r>
            <a:r>
              <a:rPr lang="zh-CN" altLang="zh-CN" b="1" kern="100" dirty="0">
                <a:solidFill>
                  <a:srgbClr val="FFC000"/>
                </a:solidFill>
                <a:latin typeface="Times New Roman" panose="02020603050405020304" pitchFamily="18" charset="0"/>
                <a:cs typeface="Times New Roman" panose="02020603050405020304" pitchFamily="18" charset="0"/>
              </a:rPr>
              <a:t>分类</a:t>
            </a:r>
            <a:r>
              <a:rPr lang="zh-CN" altLang="zh-CN" kern="100" dirty="0">
                <a:latin typeface="Times New Roman" panose="02020603050405020304" pitchFamily="18" charset="0"/>
                <a:cs typeface="Times New Roman" panose="02020603050405020304" pitchFamily="18" charset="0"/>
              </a:rPr>
              <a:t>学习，得到白色的分界线。</a:t>
            </a:r>
          </a:p>
        </p:txBody>
      </p:sp>
      <p:sp>
        <p:nvSpPr>
          <p:cNvPr id="6" name="矩形 5"/>
          <p:cNvSpPr/>
          <p:nvPr/>
        </p:nvSpPr>
        <p:spPr>
          <a:xfrm>
            <a:off x="152199" y="1050807"/>
            <a:ext cx="1569660" cy="369332"/>
          </a:xfrm>
          <a:prstGeom prst="rect">
            <a:avLst/>
          </a:prstGeom>
        </p:spPr>
        <p:txBody>
          <a:bodyPr wrap="none">
            <a:spAutoFit/>
          </a:bodyPr>
          <a:lstStyle/>
          <a:p>
            <a:r>
              <a:rPr lang="zh-CN" altLang="en-US" dirty="0" smtClean="0"/>
              <a:t>可解释性模型</a:t>
            </a:r>
            <a:endParaRPr lang="en-US" altLang="zh-CN" dirty="0"/>
          </a:p>
        </p:txBody>
      </p:sp>
      <p:sp>
        <p:nvSpPr>
          <p:cNvPr id="2" name="矩形 1"/>
          <p:cNvSpPr/>
          <p:nvPr/>
        </p:nvSpPr>
        <p:spPr>
          <a:xfrm>
            <a:off x="152199" y="6286448"/>
            <a:ext cx="8889060" cy="461665"/>
          </a:xfrm>
          <a:prstGeom prst="rect">
            <a:avLst/>
          </a:prstGeom>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Ribeiro M T, Singh S, </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Guestrin</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C. “Why Should I Trust You?”:Explaining the Predictions of </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Any Classifier[C</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ACM SIGKDD International Conference on Knowledge Discovery and </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Data Mining</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ACM, 2016:1135-1144. </a:t>
            </a:r>
            <a:endParaRPr lang="zh-CN" altLang="en-US" dirty="0"/>
          </a:p>
        </p:txBody>
      </p:sp>
    </p:spTree>
    <p:extLst>
      <p:ext uri="{BB962C8B-B14F-4D97-AF65-F5344CB8AC3E}">
        <p14:creationId xmlns:p14="http://schemas.microsoft.com/office/powerpoint/2010/main" val="1001882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898124"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可解释性</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graphicFrame>
        <p:nvGraphicFramePr>
          <p:cNvPr id="4" name="对象 2"/>
          <p:cNvGraphicFramePr>
            <a:graphicFrameLocks noChangeAspect="1"/>
          </p:cNvGraphicFramePr>
          <p:nvPr>
            <p:extLst>
              <p:ext uri="{D42A27DB-BD31-4B8C-83A1-F6EECF244321}">
                <p14:modId xmlns:p14="http://schemas.microsoft.com/office/powerpoint/2010/main" val="2703665589"/>
              </p:ext>
            </p:extLst>
          </p:nvPr>
        </p:nvGraphicFramePr>
        <p:xfrm>
          <a:off x="614363" y="2959593"/>
          <a:ext cx="4966097" cy="442913"/>
        </p:xfrm>
        <a:graphic>
          <a:graphicData uri="http://schemas.openxmlformats.org/presentationml/2006/ole">
            <mc:AlternateContent xmlns:mc="http://schemas.openxmlformats.org/markup-compatibility/2006">
              <mc:Choice xmlns:v="urn:schemas-microsoft-com:vml" Requires="v">
                <p:oleObj spid="_x0000_s2230" name="Equation" r:id="rId4" imgW="3149600" imgH="228600" progId="Equation.DSMT4">
                  <p:embed/>
                </p:oleObj>
              </mc:Choice>
              <mc:Fallback>
                <p:oleObj name="Equation" r:id="rId4" imgW="3149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63" y="2959593"/>
                        <a:ext cx="496609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6"/>
          <p:cNvGraphicFramePr>
            <a:graphicFrameLocks noChangeAspect="1"/>
          </p:cNvGraphicFramePr>
          <p:nvPr>
            <p:extLst>
              <p:ext uri="{D42A27DB-BD31-4B8C-83A1-F6EECF244321}">
                <p14:modId xmlns:p14="http://schemas.microsoft.com/office/powerpoint/2010/main" val="1292937335"/>
              </p:ext>
            </p:extLst>
          </p:nvPr>
        </p:nvGraphicFramePr>
        <p:xfrm>
          <a:off x="620316" y="4406289"/>
          <a:ext cx="1813322" cy="421481"/>
        </p:xfrm>
        <a:graphic>
          <a:graphicData uri="http://schemas.openxmlformats.org/presentationml/2006/ole">
            <mc:AlternateContent xmlns:mc="http://schemas.openxmlformats.org/markup-compatibility/2006">
              <mc:Choice xmlns:v="urn:schemas-microsoft-com:vml" Requires="v">
                <p:oleObj spid="_x0000_s2231" name="Equation" r:id="rId6" imgW="1193800" imgH="228600" progId="Equation.DSMT4">
                  <p:embed/>
                </p:oleObj>
              </mc:Choice>
              <mc:Fallback>
                <p:oleObj name="Equation" r:id="rId6" imgW="11938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316" y="4406289"/>
                        <a:ext cx="1813322" cy="42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620316" y="4925616"/>
          <a:ext cx="5553075" cy="756047"/>
        </p:xfrm>
        <a:graphic>
          <a:graphicData uri="http://schemas.openxmlformats.org/presentationml/2006/ole">
            <mc:AlternateContent xmlns:mc="http://schemas.openxmlformats.org/markup-compatibility/2006">
              <mc:Choice xmlns:v="urn:schemas-microsoft-com:vml" Requires="v">
                <p:oleObj spid="_x0000_s2232" name="Equation" r:id="rId8" imgW="3416300" imgH="431800" progId="Equation.DSMT4">
                  <p:embed/>
                </p:oleObj>
              </mc:Choice>
              <mc:Fallback>
                <p:oleObj name="Equation" r:id="rId8" imgW="34163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316" y="4925616"/>
                        <a:ext cx="555307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10"/>
          <p:cNvGraphicFramePr>
            <a:graphicFrameLocks noChangeAspect="1"/>
          </p:cNvGraphicFramePr>
          <p:nvPr>
            <p:extLst>
              <p:ext uri="{D42A27DB-BD31-4B8C-83A1-F6EECF244321}">
                <p14:modId xmlns:p14="http://schemas.microsoft.com/office/powerpoint/2010/main" val="2570659177"/>
              </p:ext>
            </p:extLst>
          </p:nvPr>
        </p:nvGraphicFramePr>
        <p:xfrm>
          <a:off x="614363" y="3633119"/>
          <a:ext cx="4580335" cy="754856"/>
        </p:xfrm>
        <a:graphic>
          <a:graphicData uri="http://schemas.openxmlformats.org/presentationml/2006/ole">
            <mc:AlternateContent xmlns:mc="http://schemas.openxmlformats.org/markup-compatibility/2006">
              <mc:Choice xmlns:v="urn:schemas-microsoft-com:vml" Requires="v">
                <p:oleObj spid="_x0000_s2233" name="Equation" r:id="rId10" imgW="2832100" imgH="431800" progId="Equation.DSMT4">
                  <p:embed/>
                </p:oleObj>
              </mc:Choice>
              <mc:Fallback>
                <p:oleObj name="Equation" r:id="rId10" imgW="28321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363" y="3633119"/>
                        <a:ext cx="4580335"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图片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6909" y="3024291"/>
            <a:ext cx="2810577" cy="265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32640" y="752971"/>
            <a:ext cx="8437170" cy="1754326"/>
          </a:xfrm>
          <a:prstGeom prst="rect">
            <a:avLst/>
          </a:prstGeom>
        </p:spPr>
        <p:txBody>
          <a:bodyPr wrap="square">
            <a:spAutoFit/>
          </a:bodyPr>
          <a:lstStyle/>
          <a:p>
            <a:pPr marL="342900" indent="-342900">
              <a:buFont typeface="Wingdings" panose="05000000000000000000" pitchFamily="2" charset="2"/>
              <a:buChar char="Ø"/>
            </a:pPr>
            <a:r>
              <a:rPr lang="zh-CN" altLang="zh-CN" dirty="0">
                <a:latin typeface="Times New Roman" panose="02020603050405020304" pitchFamily="18" charset="0"/>
                <a:cs typeface="Times New Roman" panose="02020603050405020304" pitchFamily="18" charset="0"/>
              </a:rPr>
              <a:t>在现实任务中，当样本数小于特征数或者特征之间出现线性关系而不独立分布的时候，容易</a:t>
            </a:r>
            <a:r>
              <a:rPr lang="zh-CN" altLang="zh-CN" dirty="0" smtClean="0">
                <a:latin typeface="Times New Roman" panose="02020603050405020304" pitchFamily="18" charset="0"/>
                <a:cs typeface="Times New Roman" panose="02020603050405020304" pitchFamily="18" charset="0"/>
              </a:rPr>
              <a:t>出现不</a:t>
            </a:r>
            <a:r>
              <a:rPr lang="zh-CN" altLang="zh-CN" dirty="0">
                <a:latin typeface="Times New Roman" panose="02020603050405020304" pitchFamily="18" charset="0"/>
                <a:cs typeface="Times New Roman" panose="02020603050405020304" pitchFamily="18" charset="0"/>
              </a:rPr>
              <a:t>可逆，从而无法求解。</a:t>
            </a:r>
            <a:endParaRPr lang="en-US" altLang="zh-C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zh-CN" dirty="0">
                <a:latin typeface="Times New Roman" panose="02020603050405020304" pitchFamily="18" charset="0"/>
                <a:cs typeface="Times New Roman" panose="02020603050405020304" pitchFamily="18" charset="0"/>
              </a:rPr>
              <a:t>选择哪一个特征作为输出，将由算法的归纳偏好决定，常见的做法是引入正则化项。</a:t>
            </a:r>
          </a:p>
          <a:p>
            <a:pPr marL="342900" indent="-342900">
              <a:buFont typeface="Wingdings" panose="05000000000000000000" pitchFamily="2" charset="2"/>
              <a:buChar char="Ø"/>
            </a:pPr>
            <a:r>
              <a:rPr lang="zh-CN" altLang="zh-CN" dirty="0">
                <a:latin typeface="Times New Roman" panose="02020603050405020304" pitchFamily="18" charset="0"/>
                <a:cs typeface="Times New Roman" panose="02020603050405020304" pitchFamily="18" charset="0"/>
              </a:rPr>
              <a:t>Lasso回归通过对</a:t>
            </a:r>
            <a:r>
              <a:rPr lang="zh-CN" altLang="zh-CN" dirty="0" smtClean="0">
                <a:latin typeface="Times New Roman" panose="02020603050405020304" pitchFamily="18" charset="0"/>
                <a:cs typeface="Times New Roman" panose="02020603050405020304" pitchFamily="18" charset="0"/>
              </a:rPr>
              <a:t>权重进行</a:t>
            </a:r>
            <a:r>
              <a:rPr lang="zh-CN" altLang="zh-CN" dirty="0">
                <a:latin typeface="Times New Roman" panose="02020603050405020304" pitchFamily="18" charset="0"/>
                <a:cs typeface="Times New Roman" panose="02020603050405020304" pitchFamily="18" charset="0"/>
              </a:rPr>
              <a:t>曼哈顿距离的约束产生稀疏的解，缓解不可逆和过拟合的问题</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97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2" y="84841"/>
            <a:ext cx="4898124"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可解释性</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17" y="2211709"/>
            <a:ext cx="8790566" cy="321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4842" y="848669"/>
            <a:ext cx="9144000" cy="92333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从图中可以看出，线性模型的预测状态为sitting，因此其给出了该数据点的重要特征的权值和截距。例如：left_hip_joint特征的权值为0.24，截距范围为（-0.38，-0.23]。线性模型还给出了对预测产生负面影响的特征，例如左边的yaw_degree其权值为-0.02。</a:t>
            </a:r>
          </a:p>
        </p:txBody>
      </p:sp>
      <p:sp>
        <p:nvSpPr>
          <p:cNvPr id="2" name="矩形 1"/>
          <p:cNvSpPr/>
          <p:nvPr/>
        </p:nvSpPr>
        <p:spPr>
          <a:xfrm>
            <a:off x="176717" y="5648890"/>
            <a:ext cx="8638510" cy="646331"/>
          </a:xfrm>
          <a:prstGeom prst="rect">
            <a:avLst/>
          </a:prstGeom>
        </p:spPr>
        <p:txBody>
          <a:bodyPr wrap="square">
            <a:spAutoFit/>
          </a:bodyPr>
          <a:lstStyle/>
          <a:p>
            <a:r>
              <a:rPr lang="zh-CN" altLang="zh-CN" dirty="0"/>
              <a:t>通过</a:t>
            </a:r>
            <a:r>
              <a:rPr lang="zh-CN" altLang="zh-CN" dirty="0" smtClean="0"/>
              <a:t>上述可</a:t>
            </a:r>
            <a:r>
              <a:rPr lang="zh-CN" altLang="zh-CN" dirty="0"/>
              <a:t>解释性分析，可以发现，模型的局部可解释性和全局可解释性特征基本一致。</a:t>
            </a:r>
          </a:p>
        </p:txBody>
      </p:sp>
    </p:spTree>
    <p:extLst>
      <p:ext uri="{BB962C8B-B14F-4D97-AF65-F5344CB8AC3E}">
        <p14:creationId xmlns:p14="http://schemas.microsoft.com/office/powerpoint/2010/main" val="3979368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47705" y="3422119"/>
            <a:ext cx="5526068" cy="1988381"/>
          </a:xfrm>
          <a:prstGeom prst="rect">
            <a:avLst/>
          </a:prstGeom>
        </p:spPr>
      </p:pic>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77704" y="1049767"/>
            <a:ext cx="3224078" cy="4872305"/>
          </a:xfrm>
          <a:prstGeom prst="rect">
            <a:avLst/>
          </a:prstGeom>
        </p:spPr>
      </p:pic>
      <p:sp>
        <p:nvSpPr>
          <p:cNvPr id="4" name="矩形 3"/>
          <p:cNvSpPr/>
          <p:nvPr/>
        </p:nvSpPr>
        <p:spPr>
          <a:xfrm>
            <a:off x="84842" y="652018"/>
            <a:ext cx="1611339" cy="369332"/>
          </a:xfrm>
          <a:prstGeom prst="rect">
            <a:avLst/>
          </a:prstGeom>
        </p:spPr>
        <p:txBody>
          <a:bodyPr wrap="none">
            <a:spAutoFit/>
          </a:bodyPr>
          <a:lstStyle/>
          <a:p>
            <a:r>
              <a:rPr lang="zh-CN" altLang="en-US" dirty="0" smtClean="0"/>
              <a:t>关联分析模型</a:t>
            </a:r>
            <a:endParaRPr lang="en-US" altLang="zh-CN" dirty="0"/>
          </a:p>
        </p:txBody>
      </p:sp>
      <p:sp>
        <p:nvSpPr>
          <p:cNvPr id="5" name="矩形 4"/>
          <p:cNvSpPr/>
          <p:nvPr/>
        </p:nvSpPr>
        <p:spPr>
          <a:xfrm>
            <a:off x="5524901" y="3116587"/>
            <a:ext cx="902811" cy="307777"/>
          </a:xfrm>
          <a:prstGeom prst="rect">
            <a:avLst/>
          </a:prstGeom>
        </p:spPr>
        <p:txBody>
          <a:bodyPr wrap="none">
            <a:spAutoFit/>
          </a:bodyPr>
          <a:lstStyle/>
          <a:p>
            <a:r>
              <a:rPr lang="zh-CN" altLang="en-US" sz="1400" dirty="0" smtClean="0"/>
              <a:t>原始数据</a:t>
            </a:r>
            <a:endParaRPr lang="en-US" altLang="zh-CN" sz="1400" dirty="0"/>
          </a:p>
        </p:txBody>
      </p:sp>
      <p:sp>
        <p:nvSpPr>
          <p:cNvPr id="6" name="矩形 5"/>
          <p:cNvSpPr/>
          <p:nvPr/>
        </p:nvSpPr>
        <p:spPr>
          <a:xfrm>
            <a:off x="3437781" y="5552740"/>
            <a:ext cx="2276585" cy="369332"/>
          </a:xfrm>
          <a:prstGeom prst="rect">
            <a:avLst/>
          </a:prstGeom>
        </p:spPr>
        <p:txBody>
          <a:bodyPr wrap="none">
            <a:spAutoFit/>
          </a:bodyPr>
          <a:lstStyle/>
          <a:p>
            <a:r>
              <a:rPr lang="zh-CN" altLang="en-US" b="1" dirty="0" smtClean="0">
                <a:solidFill>
                  <a:srgbClr val="FFC000"/>
                </a:solidFill>
              </a:rPr>
              <a:t>如何生成频繁项集？</a:t>
            </a:r>
            <a:endParaRPr lang="en-US" altLang="zh-CN" b="1" dirty="0">
              <a:solidFill>
                <a:srgbClr val="FFC000"/>
              </a:solidFill>
            </a:endParaRPr>
          </a:p>
        </p:txBody>
      </p:sp>
      <p:sp>
        <p:nvSpPr>
          <p:cNvPr id="7" name="文本框 6"/>
          <p:cNvSpPr txBox="1"/>
          <p:nvPr/>
        </p:nvSpPr>
        <p:spPr>
          <a:xfrm>
            <a:off x="84842" y="84841"/>
            <a:ext cx="5196076"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关联规则分析</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
        <p:nvSpPr>
          <p:cNvPr id="8" name="矩形 7"/>
          <p:cNvSpPr/>
          <p:nvPr/>
        </p:nvSpPr>
        <p:spPr>
          <a:xfrm>
            <a:off x="3347705" y="881467"/>
            <a:ext cx="5706219" cy="2031325"/>
          </a:xfrm>
          <a:prstGeom prst="rect">
            <a:avLst/>
          </a:prstGeom>
        </p:spPr>
        <p:txBody>
          <a:bodyPr wrap="square">
            <a:spAutoFit/>
          </a:bodyPr>
          <a:lstStyle/>
          <a:p>
            <a:r>
              <a:rPr lang="zh-CN" altLang="zh-CN" kern="100" dirty="0">
                <a:latin typeface="+mn-ea"/>
                <a:cs typeface="Times New Roman" panose="02020603050405020304" pitchFamily="18" charset="0"/>
              </a:rPr>
              <a:t>关联规则分析的目的是在一个数据集中找出各项之间的关联关系，而这种关联关系并没有在数据中直接地表现出来。对于外骨骼机器人的人机安全状态分析问题，找出各个维度传感器特征与所处人机状态的关联关系对该问题具有十分重要的意义。</a:t>
            </a:r>
            <a:r>
              <a:rPr lang="en-US" altLang="zh-CN" kern="100" dirty="0" err="1">
                <a:latin typeface="Times New Roman" panose="02020603050405020304" pitchFamily="18" charset="0"/>
                <a:cs typeface="Times New Roman" panose="02020603050405020304" pitchFamily="18" charset="0"/>
              </a:rPr>
              <a:t>Apriori</a:t>
            </a:r>
            <a:r>
              <a:rPr lang="zh-CN" altLang="zh-CN" kern="100" dirty="0" smtClean="0">
                <a:latin typeface="+mn-ea"/>
                <a:cs typeface="Times New Roman" panose="02020603050405020304" pitchFamily="18" charset="0"/>
              </a:rPr>
              <a:t>算法实现</a:t>
            </a:r>
            <a:r>
              <a:rPr lang="zh-CN" altLang="zh-CN" kern="100" dirty="0">
                <a:latin typeface="+mn-ea"/>
                <a:cs typeface="Times New Roman" panose="02020603050405020304" pitchFamily="18" charset="0"/>
              </a:rPr>
              <a:t>了在大数据集上可行的关联规则提取，因此本小节采用了该方法对外骨骼机器人的人机安全状态进行关联关系分析。</a:t>
            </a:r>
            <a:endParaRPr lang="zh-CN" altLang="en-US" dirty="0">
              <a:latin typeface="+mn-ea"/>
            </a:endParaRPr>
          </a:p>
        </p:txBody>
      </p:sp>
      <p:sp>
        <p:nvSpPr>
          <p:cNvPr id="9" name="矩形 8"/>
          <p:cNvSpPr/>
          <p:nvPr/>
        </p:nvSpPr>
        <p:spPr>
          <a:xfrm>
            <a:off x="84842" y="6245815"/>
            <a:ext cx="8969082" cy="605294"/>
          </a:xfrm>
          <a:prstGeom prst="rect">
            <a:avLst/>
          </a:prstGeom>
        </p:spPr>
        <p:txBody>
          <a:bodyPr wrap="square">
            <a:spAutoFit/>
          </a:bodyPr>
          <a:lstStyle/>
          <a:p>
            <a:pPr lvl="0" algn="just">
              <a:lnSpc>
                <a:spcPts val="2000"/>
              </a:lnSpc>
              <a:spcAft>
                <a:spcPts val="0"/>
              </a:spcAft>
            </a:pP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Han J,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Kamber</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M. Data Mining: Concepts and Techniques[J]. Data Mining Concepts Models Methods &amp; Algorithms Second Edition, 2011, 5(4):1 - 18.</a:t>
            </a:r>
            <a:endPar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09885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8225" y="1042366"/>
            <a:ext cx="6249970" cy="2705489"/>
            <a:chOff x="306961" y="1636157"/>
            <a:chExt cx="7156450" cy="3068637"/>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961" y="1636157"/>
              <a:ext cx="715645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2267523" y="1759187"/>
              <a:ext cx="646112" cy="2822575"/>
            </a:xfrm>
            <a:prstGeom prst="rect">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sp>
        <p:nvSpPr>
          <p:cNvPr id="5" name="文本框 4"/>
          <p:cNvSpPr txBox="1"/>
          <p:nvPr/>
        </p:nvSpPr>
        <p:spPr>
          <a:xfrm>
            <a:off x="84841" y="84841"/>
            <a:ext cx="2762054"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现状</a:t>
            </a:r>
            <a:endParaRPr lang="zh-CN" altLang="en-US" sz="2400" b="1" dirty="0">
              <a:solidFill>
                <a:schemeClr val="bg1"/>
              </a:solidFill>
              <a:latin typeface="+mj-ea"/>
              <a:ea typeface="+mj-ea"/>
            </a:endParaRPr>
          </a:p>
        </p:txBody>
      </p:sp>
      <p:sp>
        <p:nvSpPr>
          <p:cNvPr id="7" name="矩形 1"/>
          <p:cNvSpPr>
            <a:spLocks noChangeArrowheads="1"/>
          </p:cNvSpPr>
          <p:nvPr/>
        </p:nvSpPr>
        <p:spPr bwMode="auto">
          <a:xfrm>
            <a:off x="84841" y="6561052"/>
            <a:ext cx="461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dirty="0" smtClean="0">
                <a:solidFill>
                  <a:schemeClr val="bg1"/>
                </a:solidFill>
                <a:latin typeface="+mn-ea"/>
                <a:ea typeface="+mn-ea"/>
                <a:cs typeface="Times New Roman" panose="02020603050405020304" pitchFamily="18" charset="0"/>
              </a:rPr>
              <a:t>宋继强</a:t>
            </a:r>
            <a:r>
              <a:rPr lang="en-US" altLang="zh-CN" sz="1200" dirty="0">
                <a:solidFill>
                  <a:schemeClr val="bg1"/>
                </a:solidFill>
                <a:latin typeface="+mn-ea"/>
                <a:ea typeface="+mn-ea"/>
                <a:cs typeface="Times New Roman" panose="02020603050405020304" pitchFamily="18" charset="0"/>
              </a:rPr>
              <a:t>. </a:t>
            </a:r>
            <a:r>
              <a:rPr lang="zh-CN" altLang="en-US" sz="1200" dirty="0">
                <a:solidFill>
                  <a:schemeClr val="bg1"/>
                </a:solidFill>
                <a:latin typeface="+mn-ea"/>
                <a:ea typeface="+mn-ea"/>
                <a:cs typeface="Times New Roman" panose="02020603050405020304" pitchFamily="18" charset="0"/>
              </a:rPr>
              <a:t>英特尔中国研究院院长</a:t>
            </a:r>
            <a:r>
              <a:rPr lang="en-US" altLang="zh-CN" sz="1200" dirty="0">
                <a:solidFill>
                  <a:schemeClr val="bg1"/>
                </a:solidFill>
                <a:latin typeface="+mn-ea"/>
                <a:ea typeface="+mn-ea"/>
                <a:cs typeface="Times New Roman" panose="02020603050405020304" pitchFamily="18" charset="0"/>
              </a:rPr>
              <a:t>. </a:t>
            </a:r>
            <a:r>
              <a:rPr lang="zh-CN" altLang="en-US" sz="1200" dirty="0">
                <a:solidFill>
                  <a:schemeClr val="bg1"/>
                </a:solidFill>
                <a:latin typeface="+mn-ea"/>
                <a:ea typeface="+mn-ea"/>
                <a:cs typeface="Times New Roman" panose="02020603050405020304" pitchFamily="18" charset="0"/>
              </a:rPr>
              <a:t>北大</a:t>
            </a:r>
            <a:r>
              <a:rPr lang="en-US" altLang="zh-CN" sz="1200" dirty="0">
                <a:solidFill>
                  <a:schemeClr val="bg1"/>
                </a:solidFill>
                <a:latin typeface="+mn-ea"/>
                <a:ea typeface="+mn-ea"/>
                <a:cs typeface="Times New Roman" panose="02020603050405020304" pitchFamily="18" charset="0"/>
              </a:rPr>
              <a:t>AI</a:t>
            </a:r>
            <a:r>
              <a:rPr lang="zh-CN" altLang="en-US" sz="1200" dirty="0">
                <a:solidFill>
                  <a:schemeClr val="bg1"/>
                </a:solidFill>
                <a:latin typeface="+mn-ea"/>
                <a:ea typeface="+mn-ea"/>
                <a:cs typeface="Times New Roman" panose="02020603050405020304" pitchFamily="18" charset="0"/>
              </a:rPr>
              <a:t>前沿公开课</a:t>
            </a:r>
            <a:r>
              <a:rPr lang="en-US" altLang="zh-CN" sz="1200" dirty="0">
                <a:solidFill>
                  <a:schemeClr val="bg1"/>
                </a:solidFill>
                <a:latin typeface="+mn-ea"/>
                <a:ea typeface="+mn-ea"/>
                <a:cs typeface="Times New Roman" panose="02020603050405020304" pitchFamily="18" charset="0"/>
              </a:rPr>
              <a:t>, 2018.03.21</a:t>
            </a:r>
          </a:p>
        </p:txBody>
      </p:sp>
      <p:sp>
        <p:nvSpPr>
          <p:cNvPr id="8" name="矩形 4"/>
          <p:cNvSpPr>
            <a:spLocks noChangeArrowheads="1"/>
          </p:cNvSpPr>
          <p:nvPr/>
        </p:nvSpPr>
        <p:spPr bwMode="auto">
          <a:xfrm>
            <a:off x="84841" y="3860789"/>
            <a:ext cx="79703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sz="2000" dirty="0">
                <a:latin typeface="+mn-ea"/>
                <a:ea typeface="+mn-ea"/>
              </a:rPr>
              <a:t>机器人本体所承载的传感器数量、中央处理单元的运算能力</a:t>
            </a:r>
            <a:r>
              <a:rPr lang="zh-CN" altLang="en-US" sz="2000" dirty="0" smtClean="0">
                <a:latin typeface="+mn-ea"/>
                <a:ea typeface="+mn-ea"/>
              </a:rPr>
              <a:t>、存储能力以及电源</a:t>
            </a:r>
            <a:r>
              <a:rPr lang="zh-CN" altLang="en-US" sz="2000" dirty="0">
                <a:latin typeface="+mn-ea"/>
                <a:ea typeface="+mn-ea"/>
              </a:rPr>
              <a:t>容量等是非常有限的。</a:t>
            </a:r>
            <a:endParaRPr lang="en-US" altLang="zh-CN" sz="2000" dirty="0">
              <a:latin typeface="+mn-ea"/>
              <a:ea typeface="+mn-ea"/>
            </a:endParaRPr>
          </a:p>
          <a:p>
            <a:pPr>
              <a:buFont typeface="Wingdings" panose="05000000000000000000" pitchFamily="2" charset="2"/>
              <a:buChar char="Ø"/>
            </a:pPr>
            <a:endParaRPr lang="en-US" altLang="zh-CN" sz="2000" dirty="0">
              <a:latin typeface="+mn-ea"/>
              <a:ea typeface="+mn-ea"/>
            </a:endParaRPr>
          </a:p>
          <a:p>
            <a:pPr>
              <a:buFont typeface="Wingdings" panose="05000000000000000000" pitchFamily="2" charset="2"/>
              <a:buChar char="Ø"/>
            </a:pPr>
            <a:r>
              <a:rPr lang="zh-CN" altLang="en-US" sz="2000" dirty="0">
                <a:latin typeface="+mn-ea"/>
                <a:ea typeface="+mn-ea"/>
              </a:rPr>
              <a:t>机器人通常和我们处在一个高度复杂、非线性动态的时空环境下，因而其</a:t>
            </a:r>
            <a:r>
              <a:rPr lang="zh-CN" altLang="en-US" sz="2000" dirty="0">
                <a:solidFill>
                  <a:srgbClr val="FFC000"/>
                </a:solidFill>
                <a:latin typeface="+mn-ea"/>
                <a:ea typeface="+mn-ea"/>
              </a:rPr>
              <a:t>智能性和社会性</a:t>
            </a:r>
            <a:r>
              <a:rPr lang="zh-CN" altLang="en-US" sz="2000" dirty="0">
                <a:latin typeface="+mn-ea"/>
                <a:ea typeface="+mn-ea"/>
              </a:rPr>
              <a:t>受到了极大的制约和限制，无法满足更进一步的应用和推广。</a:t>
            </a:r>
            <a:endParaRPr lang="en-US" altLang="zh-CN" sz="2000" dirty="0">
              <a:latin typeface="+mn-ea"/>
              <a:ea typeface="+mn-ea"/>
            </a:endParaRPr>
          </a:p>
        </p:txBody>
      </p:sp>
      <p:sp>
        <p:nvSpPr>
          <p:cNvPr id="9" name="矩形 8"/>
          <p:cNvSpPr>
            <a:spLocks noChangeArrowheads="1"/>
          </p:cNvSpPr>
          <p:nvPr/>
        </p:nvSpPr>
        <p:spPr bwMode="auto">
          <a:xfrm>
            <a:off x="6408195" y="2395111"/>
            <a:ext cx="273580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C000"/>
                </a:solidFill>
                <a:latin typeface="+mn-ea"/>
                <a:ea typeface="+mn-ea"/>
              </a:rPr>
              <a:t>云计算技术</a:t>
            </a:r>
            <a:r>
              <a:rPr lang="zh-CN" altLang="en-US" sz="2000" dirty="0">
                <a:latin typeface="+mn-ea"/>
                <a:ea typeface="+mn-ea"/>
              </a:rPr>
              <a:t>的发展给机器人技术带来了前行的曙光和希望</a:t>
            </a:r>
            <a:r>
              <a:rPr lang="zh-CN" altLang="en-US" sz="2000" dirty="0"/>
              <a:t>。</a:t>
            </a:r>
          </a:p>
        </p:txBody>
      </p:sp>
    </p:spTree>
    <p:extLst>
      <p:ext uri="{BB962C8B-B14F-4D97-AF65-F5344CB8AC3E}">
        <p14:creationId xmlns:p14="http://schemas.microsoft.com/office/powerpoint/2010/main" val="1521563338"/>
      </p:ext>
    </p:extLst>
  </p:cSld>
  <p:clrMapOvr>
    <a:masterClrMapping/>
  </p:clrMapOvr>
  <mc:AlternateContent xmlns:mc="http://schemas.openxmlformats.org/markup-compatibility/2006" xmlns:p14="http://schemas.microsoft.com/office/powerpoint/2010/main">
    <mc:Choice Requires="p14">
      <p:transition spd="slow" p14:dur="2000" advTm="41037"/>
    </mc:Choice>
    <mc:Fallback xmlns="">
      <p:transition spd="slow" advTm="410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842" y="1104376"/>
            <a:ext cx="1338828" cy="369332"/>
          </a:xfrm>
          <a:prstGeom prst="rect">
            <a:avLst/>
          </a:prstGeom>
        </p:spPr>
        <p:txBody>
          <a:bodyPr wrap="none">
            <a:spAutoFit/>
          </a:bodyPr>
          <a:lstStyle/>
          <a:p>
            <a:r>
              <a:rPr lang="zh-CN" altLang="en-US" dirty="0" smtClean="0"/>
              <a:t>数据离散化</a:t>
            </a:r>
            <a:endParaRPr lang="en-US" altLang="zh-CN" dirty="0"/>
          </a:p>
        </p:txBody>
      </p:sp>
      <p:pic>
        <p:nvPicPr>
          <p:cNvPr id="3" name="图片 2"/>
          <p:cNvPicPr>
            <a:picLocks noChangeAspect="1"/>
          </p:cNvPicPr>
          <p:nvPr/>
        </p:nvPicPr>
        <p:blipFill>
          <a:blip r:embed="rId2"/>
          <a:stretch>
            <a:fillRect/>
          </a:stretch>
        </p:blipFill>
        <p:spPr>
          <a:xfrm>
            <a:off x="164134" y="1892126"/>
            <a:ext cx="4230494" cy="4138192"/>
          </a:xfrm>
          <a:prstGeom prst="rect">
            <a:avLst/>
          </a:prstGeom>
        </p:spPr>
      </p:pic>
      <p:pic>
        <p:nvPicPr>
          <p:cNvPr id="4" name="图片 3"/>
          <p:cNvPicPr>
            <a:picLocks noChangeAspect="1"/>
          </p:cNvPicPr>
          <p:nvPr/>
        </p:nvPicPr>
        <p:blipFill>
          <a:blip r:embed="rId3"/>
          <a:stretch>
            <a:fillRect/>
          </a:stretch>
        </p:blipFill>
        <p:spPr>
          <a:xfrm>
            <a:off x="4481256" y="4900349"/>
            <a:ext cx="4560567" cy="750223"/>
          </a:xfrm>
          <a:prstGeom prst="rect">
            <a:avLst/>
          </a:prstGeom>
        </p:spPr>
      </p:pic>
      <p:sp>
        <p:nvSpPr>
          <p:cNvPr id="5" name="矩形 4"/>
          <p:cNvSpPr/>
          <p:nvPr/>
        </p:nvSpPr>
        <p:spPr>
          <a:xfrm>
            <a:off x="4481256" y="2015541"/>
            <a:ext cx="4662744" cy="1477328"/>
          </a:xfrm>
          <a:prstGeom prst="rect">
            <a:avLst/>
          </a:prstGeom>
        </p:spPr>
        <p:txBody>
          <a:bodyPr wrap="square">
            <a:spAutoFit/>
          </a:bodyPr>
          <a:lstStyle/>
          <a:p>
            <a:pPr lvl="0">
              <a:defRPr/>
            </a:pPr>
            <a:r>
              <a:rPr lang="zh-CN" altLang="zh-CN" dirty="0" smtClean="0">
                <a:latin typeface="Times New Roman" panose="02020603050405020304" pitchFamily="18" charset="0"/>
                <a:cs typeface="Times New Roman" panose="02020603050405020304" pitchFamily="18" charset="0"/>
              </a:rPr>
              <a:t>利用</a:t>
            </a:r>
            <a:r>
              <a:rPr lang="x-none" altLang="zh-CN" dirty="0">
                <a:latin typeface="Times New Roman" panose="02020603050405020304" pitchFamily="18" charset="0"/>
                <a:cs typeface="Times New Roman" panose="02020603050405020304" pitchFamily="18" charset="0"/>
              </a:rPr>
              <a:t>Kmeans</a:t>
            </a:r>
            <a:r>
              <a:rPr lang="zh-CN" altLang="zh-CN" dirty="0">
                <a:latin typeface="Times New Roman" panose="02020603050405020304" pitchFamily="18" charset="0"/>
                <a:cs typeface="Times New Roman" panose="02020603050405020304" pitchFamily="18" charset="0"/>
              </a:rPr>
              <a:t>方法对每一列聚成</a:t>
            </a:r>
            <a:r>
              <a:rPr lang="x-none" altLang="zh-CN" dirty="0">
                <a:latin typeface="Times New Roman" panose="02020603050405020304" pitchFamily="18" charset="0"/>
                <a:cs typeface="Times New Roman" panose="02020603050405020304" pitchFamily="18" charset="0"/>
              </a:rPr>
              <a:t>4</a:t>
            </a:r>
            <a:r>
              <a:rPr lang="zh-CN" altLang="zh-CN" dirty="0">
                <a:latin typeface="Times New Roman" panose="02020603050405020304" pitchFamily="18" charset="0"/>
                <a:cs typeface="Times New Roman" panose="02020603050405020304" pitchFamily="18" charset="0"/>
              </a:rPr>
              <a:t>类，将每一列相邻两类的聚类中心均值进行排序形成边界值，对每一列属性进行离散化处理，</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x-none" altLang="zh-CN" dirty="0">
                <a:latin typeface="Times New Roman" panose="02020603050405020304" pitchFamily="18" charset="0"/>
                <a:cs typeface="Times New Roman" panose="02020603050405020304" pitchFamily="18" charset="0"/>
              </a:rPr>
              <a:t>A1</a:t>
            </a:r>
            <a:r>
              <a:rPr lang="zh-CN" altLang="zh-CN" dirty="0">
                <a:latin typeface="Times New Roman" panose="02020603050405020304" pitchFamily="18" charset="0"/>
                <a:cs typeface="Times New Roman" panose="02020603050405020304" pitchFamily="18" charset="0"/>
              </a:rPr>
              <a:t>代表（</a:t>
            </a:r>
            <a:r>
              <a:rPr lang="x-none" altLang="zh-CN" dirty="0">
                <a:latin typeface="Times New Roman" panose="02020603050405020304" pitchFamily="18" charset="0"/>
                <a:cs typeface="Times New Roman" panose="02020603050405020304" pitchFamily="18" charset="0"/>
              </a:rPr>
              <a:t>0</a:t>
            </a:r>
            <a:r>
              <a:rPr lang="zh-CN" altLang="zh-CN" dirty="0">
                <a:latin typeface="Times New Roman" panose="02020603050405020304" pitchFamily="18" charset="0"/>
                <a:cs typeface="Times New Roman" panose="02020603050405020304" pitchFamily="18" charset="0"/>
              </a:rPr>
              <a:t>，</a:t>
            </a:r>
            <a:r>
              <a:rPr lang="x-none" altLang="zh-CN" dirty="0">
                <a:latin typeface="Times New Roman" panose="02020603050405020304" pitchFamily="18" charset="0"/>
                <a:cs typeface="Times New Roman" panose="02020603050405020304" pitchFamily="18" charset="0"/>
              </a:rPr>
              <a:t>0.353402]</a:t>
            </a:r>
            <a:r>
              <a:rPr lang="zh-CN" altLang="zh-CN" dirty="0">
                <a:latin typeface="Times New Roman" panose="02020603050405020304" pitchFamily="18" charset="0"/>
                <a:cs typeface="Times New Roman" panose="02020603050405020304" pitchFamily="18" charset="0"/>
              </a:rPr>
              <a:t>这个范围，</a:t>
            </a:r>
            <a:r>
              <a:rPr lang="x-none" altLang="zh-CN" dirty="0">
                <a:latin typeface="Times New Roman" panose="02020603050405020304" pitchFamily="18" charset="0"/>
                <a:cs typeface="Times New Roman" panose="02020603050405020304" pitchFamily="18" charset="0"/>
              </a:rPr>
              <a:t>A2</a:t>
            </a:r>
            <a:r>
              <a:rPr lang="zh-CN" altLang="zh-CN" dirty="0">
                <a:latin typeface="Times New Roman" panose="02020603050405020304" pitchFamily="18" charset="0"/>
                <a:cs typeface="Times New Roman" panose="02020603050405020304" pitchFamily="18" charset="0"/>
              </a:rPr>
              <a:t>代表（</a:t>
            </a:r>
            <a:r>
              <a:rPr lang="x-none" altLang="zh-CN" dirty="0">
                <a:latin typeface="Times New Roman" panose="02020603050405020304" pitchFamily="18" charset="0"/>
                <a:cs typeface="Times New Roman" panose="02020603050405020304" pitchFamily="18" charset="0"/>
              </a:rPr>
              <a:t>0.353402</a:t>
            </a:r>
            <a:r>
              <a:rPr lang="zh-CN" altLang="zh-CN" dirty="0">
                <a:latin typeface="Times New Roman" panose="02020603050405020304" pitchFamily="18" charset="0"/>
                <a:cs typeface="Times New Roman" panose="02020603050405020304" pitchFamily="18" charset="0"/>
              </a:rPr>
              <a:t>，</a:t>
            </a:r>
            <a:r>
              <a:rPr lang="x-none" altLang="zh-CN" dirty="0">
                <a:latin typeface="Times New Roman" panose="02020603050405020304" pitchFamily="18" charset="0"/>
                <a:cs typeface="Times New Roman" panose="02020603050405020304" pitchFamily="18" charset="0"/>
              </a:rPr>
              <a:t>0.434448]</a:t>
            </a:r>
            <a:r>
              <a:rPr lang="zh-CN" altLang="zh-CN" dirty="0">
                <a:latin typeface="Times New Roman" panose="02020603050405020304" pitchFamily="18" charset="0"/>
                <a:cs typeface="Times New Roman" panose="02020603050405020304" pitchFamily="18" charset="0"/>
              </a:rPr>
              <a:t>这个范围，依此类推。</a:t>
            </a:r>
          </a:p>
        </p:txBody>
      </p:sp>
      <p:sp>
        <p:nvSpPr>
          <p:cNvPr id="6" name="文本框 5"/>
          <p:cNvSpPr txBox="1"/>
          <p:nvPr/>
        </p:nvSpPr>
        <p:spPr>
          <a:xfrm>
            <a:off x="84842" y="84841"/>
            <a:ext cx="5196076"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关联规则分析</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814025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2" y="84841"/>
            <a:ext cx="5196076"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关联规则分析</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
        <p:nvSpPr>
          <p:cNvPr id="3" name="矩形 2"/>
          <p:cNvSpPr/>
          <p:nvPr/>
        </p:nvSpPr>
        <p:spPr>
          <a:xfrm>
            <a:off x="81624" y="712753"/>
            <a:ext cx="1787669"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算法原理</a:t>
            </a:r>
            <a:endParaRPr lang="en-US" altLang="zh-CN" dirty="0">
              <a:latin typeface="Times New Roman" panose="02020603050405020304" pitchFamily="18" charset="0"/>
              <a:cs typeface="Times New Roman" panose="02020603050405020304" pitchFamily="18" charset="0"/>
            </a:endParaRPr>
          </a:p>
        </p:txBody>
      </p:sp>
      <p:pic>
        <p:nvPicPr>
          <p:cNvPr id="4" name="图片 3" descr="C:\Users\fanmin\Desktop\10.png"/>
          <p:cNvPicPr/>
          <p:nvPr/>
        </p:nvPicPr>
        <p:blipFill>
          <a:blip r:embed="rId3">
            <a:extLst>
              <a:ext uri="{28A0092B-C50C-407E-A947-70E740481C1C}">
                <a14:useLocalDpi xmlns:a14="http://schemas.microsoft.com/office/drawing/2010/main" val="0"/>
              </a:ext>
            </a:extLst>
          </a:blip>
          <a:srcRect/>
          <a:stretch>
            <a:fillRect/>
          </a:stretch>
        </p:blipFill>
        <p:spPr bwMode="auto">
          <a:xfrm>
            <a:off x="1381381" y="2615247"/>
            <a:ext cx="6071168" cy="3642756"/>
          </a:xfrm>
          <a:prstGeom prst="rect">
            <a:avLst/>
          </a:prstGeom>
          <a:noFill/>
          <a:ln>
            <a:noFill/>
          </a:ln>
        </p:spPr>
      </p:pic>
      <p:graphicFrame>
        <p:nvGraphicFramePr>
          <p:cNvPr id="5" name="对象 4"/>
          <p:cNvGraphicFramePr>
            <a:graphicFrameLocks noChangeAspect="1"/>
          </p:cNvGraphicFramePr>
          <p:nvPr>
            <p:extLst>
              <p:ext uri="{D42A27DB-BD31-4B8C-83A1-F6EECF244321}">
                <p14:modId xmlns:p14="http://schemas.microsoft.com/office/powerpoint/2010/main" val="188558744"/>
              </p:ext>
            </p:extLst>
          </p:nvPr>
        </p:nvGraphicFramePr>
        <p:xfrm>
          <a:off x="84842" y="1186777"/>
          <a:ext cx="4596254" cy="705853"/>
        </p:xfrm>
        <a:graphic>
          <a:graphicData uri="http://schemas.openxmlformats.org/presentationml/2006/ole">
            <mc:AlternateContent xmlns:mc="http://schemas.openxmlformats.org/markup-compatibility/2006">
              <mc:Choice xmlns:v="urn:schemas-microsoft-com:vml" Requires="v">
                <p:oleObj spid="_x0000_s3166" name="Equation" r:id="rId4" imgW="2654300" imgH="419100" progId="Equation.DSMT4">
                  <p:embed/>
                </p:oleObj>
              </mc:Choice>
              <mc:Fallback>
                <p:oleObj name="Equation" r:id="rId4" imgW="26543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2" y="1186777"/>
                        <a:ext cx="4596254" cy="705853"/>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90889513"/>
              </p:ext>
            </p:extLst>
          </p:nvPr>
        </p:nvGraphicFramePr>
        <p:xfrm>
          <a:off x="81625" y="1804702"/>
          <a:ext cx="4596253" cy="667699"/>
        </p:xfrm>
        <a:graphic>
          <a:graphicData uri="http://schemas.openxmlformats.org/presentationml/2006/ole">
            <mc:AlternateContent xmlns:mc="http://schemas.openxmlformats.org/markup-compatibility/2006">
              <mc:Choice xmlns:v="urn:schemas-microsoft-com:vml" Requires="v">
                <p:oleObj spid="_x0000_s3167" name="Equation" r:id="rId6" imgW="2832100" imgH="419100" progId="Equation.DSMT4">
                  <p:embed/>
                </p:oleObj>
              </mc:Choice>
              <mc:Fallback>
                <p:oleObj name="Equation" r:id="rId6" imgW="28321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25" y="1804702"/>
                        <a:ext cx="4596253" cy="667699"/>
                      </a:xfrm>
                      <a:prstGeom prst="rect">
                        <a:avLst/>
                      </a:prstGeom>
                      <a:noFill/>
                    </p:spPr>
                  </p:pic>
                </p:oleObj>
              </mc:Fallback>
            </mc:AlternateContent>
          </a:graphicData>
        </a:graphic>
      </p:graphicFrame>
    </p:spTree>
    <p:extLst>
      <p:ext uri="{BB962C8B-B14F-4D97-AF65-F5344CB8AC3E}">
        <p14:creationId xmlns:p14="http://schemas.microsoft.com/office/powerpoint/2010/main" val="2056359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2" y="84841"/>
            <a:ext cx="5196076" cy="523220"/>
          </a:xfrm>
          <a:prstGeom prst="rect">
            <a:avLst/>
          </a:prstGeom>
          <a:noFill/>
        </p:spPr>
        <p:txBody>
          <a:bodyPr wrap="square" rtlCol="0">
            <a:spAutoFit/>
          </a:bodyPr>
          <a:lstStyle/>
          <a:p>
            <a:r>
              <a:rPr lang="zh-CN" altLang="en-US" sz="2800" b="1" dirty="0">
                <a:solidFill>
                  <a:schemeClr val="bg1"/>
                </a:solidFill>
                <a:latin typeface="+mj-ea"/>
                <a:ea typeface="+mj-ea"/>
              </a:rPr>
              <a:t>人</a:t>
            </a:r>
            <a:r>
              <a:rPr lang="zh-CN" altLang="en-US" sz="2800" b="1" dirty="0" smtClean="0">
                <a:solidFill>
                  <a:schemeClr val="bg1"/>
                </a:solidFill>
                <a:latin typeface="+mj-ea"/>
                <a:ea typeface="+mj-ea"/>
              </a:rPr>
              <a:t>机安全状态分析</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关联规则分析</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108038" y="1657055"/>
            <a:ext cx="4512087" cy="1428002"/>
          </a:xfrm>
          <a:prstGeom prst="rect">
            <a:avLst/>
          </a:prstGeom>
        </p:spPr>
      </p:pic>
      <p:sp>
        <p:nvSpPr>
          <p:cNvPr id="4" name="矩形 3"/>
          <p:cNvSpPr/>
          <p:nvPr/>
        </p:nvSpPr>
        <p:spPr>
          <a:xfrm>
            <a:off x="4628377" y="950122"/>
            <a:ext cx="4572000" cy="5755422"/>
          </a:xfrm>
          <a:prstGeom prst="rect">
            <a:avLst/>
          </a:prstGeom>
        </p:spPr>
        <p:txBody>
          <a:bodyPr>
            <a:spAutoFit/>
          </a:bodyPr>
          <a:lstStyle/>
          <a:p>
            <a:pPr marL="285750" indent="-285750">
              <a:buFont typeface="Wingdings" panose="05000000000000000000" pitchFamily="2" charset="2"/>
              <a:buChar char="ü"/>
            </a:pPr>
            <a:r>
              <a:rPr lang="zh-CN" altLang="en-US" sz="1600" dirty="0" smtClean="0">
                <a:latin typeface="Times New Roman" panose="02020603050405020304" pitchFamily="18" charset="0"/>
                <a:cs typeface="Times New Roman" panose="02020603050405020304" pitchFamily="18" charset="0"/>
              </a:rPr>
              <a:t>标准化</a:t>
            </a:r>
            <a:r>
              <a:rPr lang="zh-CN" altLang="en-US" sz="1600" dirty="0">
                <a:latin typeface="Times New Roman" panose="02020603050405020304" pitchFamily="18" charset="0"/>
                <a:cs typeface="Times New Roman" panose="02020603050405020304" pitchFamily="18" charset="0"/>
              </a:rPr>
              <a:t>后的属性left_hip_joint处于（0.938094，1]范围内，属性left_knee_joint处于（0，0.151035]范围内，属性right_knee_joint处于（0，0.144629]范围内，人机所处的状态为0的概率为100%，而这种情况发生的可能性为33.81%。后续的关联规则可以类比推导</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zh-CN" alt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sz="1600" dirty="0" smtClean="0">
                <a:latin typeface="Times New Roman" panose="02020603050405020304" pitchFamily="18" charset="0"/>
                <a:cs typeface="Times New Roman" panose="02020603050405020304" pitchFamily="18" charset="0"/>
              </a:rPr>
              <a:t>特征</a:t>
            </a:r>
            <a:r>
              <a:rPr lang="zh-CN" altLang="en-US" sz="1600" dirty="0">
                <a:latin typeface="Times New Roman" panose="02020603050405020304" pitchFamily="18" charset="0"/>
                <a:cs typeface="Times New Roman" panose="02020603050405020304" pitchFamily="18" charset="0"/>
              </a:rPr>
              <a:t>标识F对于人机状态的确认非常重要，而通过对照发现特征标识F代表的是left_hip_joint维度，与上文中随机森林和局部线性可解释性模型给出的特征重要性相吻合</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zh-CN" alt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sz="1600" dirty="0" smtClean="0">
                <a:latin typeface="Times New Roman" panose="02020603050405020304" pitchFamily="18" charset="0"/>
                <a:cs typeface="Times New Roman" panose="02020603050405020304" pitchFamily="18" charset="0"/>
              </a:rPr>
              <a:t>当</a:t>
            </a:r>
            <a:r>
              <a:rPr lang="zh-CN" altLang="en-US" sz="1600" dirty="0">
                <a:latin typeface="Times New Roman" panose="02020603050405020304" pitchFamily="18" charset="0"/>
                <a:cs typeface="Times New Roman" panose="02020603050405020304" pitchFamily="18" charset="0"/>
              </a:rPr>
              <a:t>left_hip_joint处于F4范围标识内，推出人机处于状态0，也就是walking状态；当其处于F2范围标识内，推出人机处于状态2，也就是resting状态。对比局部线性可解释性模型的实验结果附录B，可以看出当非标准化的left_hip_joint处于范围（-0.23，0.01]内时，其人机安全状态为walking；当非标准化的left_hip_joint处于范围小于-0.38时，其人机安全状态为resting。因为F4比F2更大，可以看出关联规则分析得出的结论与可解释性模型得出的结论也是一致的。</a:t>
            </a:r>
          </a:p>
        </p:txBody>
      </p:sp>
      <p:sp>
        <p:nvSpPr>
          <p:cNvPr id="5" name="矩形 4"/>
          <p:cNvSpPr/>
          <p:nvPr/>
        </p:nvSpPr>
        <p:spPr>
          <a:xfrm>
            <a:off x="54018" y="3427118"/>
            <a:ext cx="4620125" cy="1569660"/>
          </a:xfrm>
          <a:prstGeom prst="rect">
            <a:avLst/>
          </a:prstGeom>
        </p:spPr>
        <p:txBody>
          <a:bodyPr wrap="square">
            <a:spAutoFit/>
          </a:bodyPr>
          <a:lstStyle/>
          <a:p>
            <a:r>
              <a:rPr lang="zh-CN" altLang="en-US" sz="1600" dirty="0" smtClean="0">
                <a:latin typeface="Times New Roman" panose="02020603050405020304" pitchFamily="18" charset="0"/>
                <a:cs typeface="Times New Roman" panose="02020603050405020304" pitchFamily="18" charset="0"/>
              </a:rPr>
              <a:t>表</a:t>
            </a:r>
            <a:r>
              <a:rPr lang="zh-CN" altLang="en-US" sz="1600" dirty="0">
                <a:latin typeface="Times New Roman" panose="02020603050405020304" pitchFamily="18" charset="0"/>
                <a:cs typeface="Times New Roman" panose="02020603050405020304" pitchFamily="18" charset="0"/>
              </a:rPr>
              <a:t>中第二行F4--H1--I1--0表示：由范围标识F4、H1、I1推出状态0的支持度为0.338100477，置信度为1。依此类推，F2--I1--2表示：由范围标识F2、I1推出状态2的支持度为0.337000367，置信度为1。将F4、H1、I1结合传感器属性并同时映射到</a:t>
            </a:r>
            <a:r>
              <a:rPr lang="zh-CN" altLang="en-US" sz="1600" dirty="0" smtClean="0">
                <a:latin typeface="Times New Roman" panose="02020603050405020304" pitchFamily="18" charset="0"/>
                <a:cs typeface="Times New Roman" panose="02020603050405020304" pitchFamily="18" charset="0"/>
              </a:rPr>
              <a:t>表得出结论</a:t>
            </a:r>
            <a:r>
              <a:rPr lang="zh-CN" alt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11844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96825" y="2799761"/>
            <a:ext cx="6268824" cy="1015663"/>
          </a:xfrm>
          <a:prstGeom prst="rect">
            <a:avLst/>
          </a:prstGeom>
          <a:noFill/>
        </p:spPr>
        <p:txBody>
          <a:bodyPr wrap="square" rtlCol="0">
            <a:spAutoFit/>
          </a:bodyPr>
          <a:lstStyle/>
          <a:p>
            <a:r>
              <a:rPr lang="en-US" altLang="zh-CN" sz="6000" dirty="0" smtClean="0">
                <a:latin typeface="Times New Roman" panose="02020603050405020304" pitchFamily="18" charset="0"/>
                <a:cs typeface="Times New Roman" panose="02020603050405020304" pitchFamily="18" charset="0"/>
              </a:rPr>
              <a:t>Part 5 | </a:t>
            </a:r>
            <a:r>
              <a:rPr lang="zh-CN" altLang="en-US" sz="4000" dirty="0" smtClean="0">
                <a:latin typeface="Times New Roman" panose="02020603050405020304" pitchFamily="18" charset="0"/>
                <a:cs typeface="Times New Roman" panose="02020603050405020304" pitchFamily="18" charset="0"/>
              </a:rPr>
              <a:t>总结与展望</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8038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467192" y="1016731"/>
            <a:ext cx="9779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mn-ea"/>
                <a:ea typeface="+mn-ea"/>
              </a:rPr>
              <a:t>总结</a:t>
            </a:r>
          </a:p>
        </p:txBody>
      </p:sp>
      <p:cxnSp>
        <p:nvCxnSpPr>
          <p:cNvPr id="3" name="直接连接符 2"/>
          <p:cNvCxnSpPr/>
          <p:nvPr/>
        </p:nvCxnSpPr>
        <p:spPr>
          <a:xfrm>
            <a:off x="1136992" y="1626331"/>
            <a:ext cx="635286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570504" y="824643"/>
            <a:ext cx="0" cy="23901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文本框 2"/>
          <p:cNvSpPr txBox="1">
            <a:spLocks noChangeArrowheads="1"/>
          </p:cNvSpPr>
          <p:nvPr/>
        </p:nvSpPr>
        <p:spPr bwMode="auto">
          <a:xfrm>
            <a:off x="2699091" y="1737456"/>
            <a:ext cx="49549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mn-ea"/>
                <a:ea typeface="+mn-ea"/>
              </a:rPr>
              <a:t>1</a:t>
            </a:r>
            <a:r>
              <a:rPr lang="zh-CN" altLang="en-US" dirty="0" smtClean="0">
                <a:latin typeface="+mn-ea"/>
                <a:ea typeface="+mn-ea"/>
              </a:rPr>
              <a:t>、</a:t>
            </a:r>
            <a:r>
              <a:rPr lang="zh-CN" altLang="en-US" dirty="0">
                <a:latin typeface="+mn-ea"/>
                <a:ea typeface="+mn-ea"/>
              </a:rPr>
              <a:t>外骨骼</a:t>
            </a:r>
            <a:r>
              <a:rPr lang="zh-CN" altLang="en-US" dirty="0" smtClean="0">
                <a:latin typeface="+mn-ea"/>
                <a:ea typeface="+mn-ea"/>
              </a:rPr>
              <a:t>机器人云脑平台架构</a:t>
            </a:r>
            <a:r>
              <a:rPr lang="zh-CN" altLang="en-US" dirty="0">
                <a:latin typeface="+mn-ea"/>
                <a:ea typeface="+mn-ea"/>
              </a:rPr>
              <a:t>的设计与实现</a:t>
            </a:r>
            <a:endParaRPr lang="en-US" altLang="zh-CN" dirty="0">
              <a:latin typeface="+mn-ea"/>
              <a:ea typeface="+mn-ea"/>
            </a:endParaRPr>
          </a:p>
          <a:p>
            <a:endParaRPr lang="en-US" altLang="zh-CN" dirty="0">
              <a:latin typeface="+mn-ea"/>
              <a:ea typeface="+mn-ea"/>
            </a:endParaRPr>
          </a:p>
          <a:p>
            <a:r>
              <a:rPr lang="en-US" altLang="zh-CN" dirty="0">
                <a:latin typeface="+mn-ea"/>
                <a:ea typeface="+mn-ea"/>
              </a:rPr>
              <a:t>2</a:t>
            </a:r>
            <a:r>
              <a:rPr lang="zh-CN" altLang="en-US" dirty="0" smtClean="0">
                <a:latin typeface="+mn-ea"/>
                <a:ea typeface="+mn-ea"/>
              </a:rPr>
              <a:t>、建立外骨骼</a:t>
            </a:r>
            <a:r>
              <a:rPr lang="zh-CN" altLang="en-US" dirty="0">
                <a:latin typeface="+mn-ea"/>
                <a:ea typeface="+mn-ea"/>
              </a:rPr>
              <a:t>机器人康复</a:t>
            </a:r>
            <a:r>
              <a:rPr lang="zh-CN" altLang="en-US" dirty="0" smtClean="0">
                <a:latin typeface="+mn-ea"/>
                <a:ea typeface="+mn-ea"/>
              </a:rPr>
              <a:t>训练传感器数据</a:t>
            </a:r>
            <a:r>
              <a:rPr lang="zh-CN" altLang="en-US" dirty="0">
                <a:latin typeface="+mn-ea"/>
                <a:ea typeface="+mn-ea"/>
              </a:rPr>
              <a:t>集</a:t>
            </a:r>
            <a:endParaRPr lang="en-US" altLang="zh-CN" dirty="0">
              <a:latin typeface="+mn-ea"/>
              <a:ea typeface="+mn-ea"/>
            </a:endParaRPr>
          </a:p>
          <a:p>
            <a:endParaRPr lang="en-US" altLang="zh-CN" dirty="0">
              <a:latin typeface="+mn-ea"/>
              <a:ea typeface="+mn-ea"/>
            </a:endParaRPr>
          </a:p>
          <a:p>
            <a:r>
              <a:rPr lang="en-US" altLang="zh-CN" dirty="0">
                <a:latin typeface="+mn-ea"/>
                <a:ea typeface="+mn-ea"/>
              </a:rPr>
              <a:t>3</a:t>
            </a:r>
            <a:r>
              <a:rPr lang="zh-CN" altLang="en-US" dirty="0" smtClean="0">
                <a:latin typeface="+mn-ea"/>
                <a:ea typeface="+mn-ea"/>
              </a:rPr>
              <a:t>、针对外骨骼机器人的云</a:t>
            </a:r>
            <a:r>
              <a:rPr lang="zh-CN" altLang="en-US" dirty="0">
                <a:latin typeface="+mn-ea"/>
                <a:ea typeface="+mn-ea"/>
              </a:rPr>
              <a:t>脑学习算法的研究</a:t>
            </a:r>
          </a:p>
        </p:txBody>
      </p:sp>
      <p:sp>
        <p:nvSpPr>
          <p:cNvPr id="8" name="文本框 7"/>
          <p:cNvSpPr txBox="1"/>
          <p:nvPr/>
        </p:nvSpPr>
        <p:spPr>
          <a:xfrm>
            <a:off x="84842" y="84841"/>
            <a:ext cx="2226843" cy="523220"/>
          </a:xfrm>
          <a:prstGeom prst="rect">
            <a:avLst/>
          </a:prstGeom>
          <a:noFill/>
        </p:spPr>
        <p:txBody>
          <a:bodyPr wrap="square" rtlCol="0">
            <a:spAutoFit/>
          </a:bodyPr>
          <a:lstStyle/>
          <a:p>
            <a:r>
              <a:rPr lang="zh-CN" altLang="en-US" sz="2800" b="1" dirty="0" smtClean="0">
                <a:solidFill>
                  <a:schemeClr val="bg1"/>
                </a:solidFill>
                <a:latin typeface="+mj-ea"/>
                <a:ea typeface="+mj-ea"/>
              </a:rPr>
              <a:t>总结与展望</a:t>
            </a:r>
            <a:endParaRPr lang="zh-CN" altLang="en-US" sz="2000" b="1" dirty="0">
              <a:solidFill>
                <a:schemeClr val="bg1"/>
              </a:solidFill>
              <a:latin typeface="Times New Roman" panose="02020603050405020304" pitchFamily="18" charset="0"/>
              <a:ea typeface="+mj-ea"/>
              <a:cs typeface="Times New Roman" panose="02020603050405020304" pitchFamily="18" charset="0"/>
            </a:endParaRPr>
          </a:p>
        </p:txBody>
      </p:sp>
      <p:sp>
        <p:nvSpPr>
          <p:cNvPr id="9" name="标题 1"/>
          <p:cNvSpPr txBox="1">
            <a:spLocks/>
          </p:cNvSpPr>
          <p:nvPr/>
        </p:nvSpPr>
        <p:spPr bwMode="auto">
          <a:xfrm>
            <a:off x="6197770" y="3530240"/>
            <a:ext cx="9779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smtClean="0">
                <a:latin typeface="+mn-ea"/>
                <a:ea typeface="+mn-ea"/>
              </a:rPr>
              <a:t>展望</a:t>
            </a:r>
            <a:endParaRPr lang="zh-CN" altLang="en-US" sz="2800" dirty="0">
              <a:latin typeface="+mn-ea"/>
              <a:ea typeface="+mn-ea"/>
            </a:endParaRPr>
          </a:p>
        </p:txBody>
      </p:sp>
      <p:cxnSp>
        <p:nvCxnSpPr>
          <p:cNvPr id="10" name="直接连接符 9"/>
          <p:cNvCxnSpPr/>
          <p:nvPr/>
        </p:nvCxnSpPr>
        <p:spPr>
          <a:xfrm>
            <a:off x="1135282" y="4100689"/>
            <a:ext cx="635286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000363" y="3491089"/>
            <a:ext cx="0" cy="23901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文本框 2"/>
          <p:cNvSpPr txBox="1">
            <a:spLocks noChangeArrowheads="1"/>
          </p:cNvSpPr>
          <p:nvPr/>
        </p:nvSpPr>
        <p:spPr bwMode="auto">
          <a:xfrm>
            <a:off x="1135282" y="4297745"/>
            <a:ext cx="47931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dirty="0">
                <a:latin typeface="+mn-ea"/>
                <a:ea typeface="+mn-ea"/>
              </a:rPr>
              <a:t>1</a:t>
            </a:r>
            <a:r>
              <a:rPr lang="zh-CN" altLang="en-US" dirty="0">
                <a:latin typeface="+mn-ea"/>
                <a:ea typeface="+mn-ea"/>
              </a:rPr>
              <a:t>、云脑</a:t>
            </a:r>
            <a:r>
              <a:rPr lang="zh-CN" altLang="en-US" dirty="0" smtClean="0">
                <a:latin typeface="+mn-ea"/>
                <a:ea typeface="+mn-ea"/>
              </a:rPr>
              <a:t>平台架构</a:t>
            </a:r>
            <a:r>
              <a:rPr lang="zh-CN" altLang="en-US" dirty="0">
                <a:latin typeface="+mn-ea"/>
                <a:ea typeface="+mn-ea"/>
              </a:rPr>
              <a:t>的</a:t>
            </a:r>
            <a:r>
              <a:rPr lang="zh-CN" altLang="en-US" dirty="0" smtClean="0">
                <a:latin typeface="+mn-ea"/>
                <a:ea typeface="+mn-ea"/>
              </a:rPr>
              <a:t>丰富，如用户画像等</a:t>
            </a:r>
            <a:endParaRPr lang="en-US" altLang="zh-CN" dirty="0">
              <a:latin typeface="+mn-ea"/>
              <a:ea typeface="+mn-ea"/>
            </a:endParaRPr>
          </a:p>
          <a:p>
            <a:pPr algn="r"/>
            <a:endParaRPr lang="en-US" altLang="zh-CN" dirty="0">
              <a:latin typeface="+mn-ea"/>
              <a:ea typeface="+mn-ea"/>
            </a:endParaRPr>
          </a:p>
          <a:p>
            <a:pPr algn="r"/>
            <a:r>
              <a:rPr lang="en-US" altLang="zh-CN" dirty="0">
                <a:latin typeface="+mn-ea"/>
                <a:ea typeface="+mn-ea"/>
              </a:rPr>
              <a:t>2</a:t>
            </a:r>
            <a:r>
              <a:rPr lang="zh-CN" altLang="en-US" dirty="0" smtClean="0">
                <a:latin typeface="+mn-ea"/>
                <a:ea typeface="+mn-ea"/>
              </a:rPr>
              <a:t>、批处理层的专家系统</a:t>
            </a:r>
            <a:endParaRPr lang="en-US" altLang="zh-CN" dirty="0">
              <a:latin typeface="+mn-ea"/>
              <a:ea typeface="+mn-ea"/>
            </a:endParaRPr>
          </a:p>
          <a:p>
            <a:pPr algn="r"/>
            <a:endParaRPr lang="en-US" altLang="zh-CN" dirty="0">
              <a:latin typeface="+mn-ea"/>
              <a:ea typeface="+mn-ea"/>
            </a:endParaRPr>
          </a:p>
          <a:p>
            <a:pPr algn="r"/>
            <a:r>
              <a:rPr lang="en-US" altLang="zh-CN" dirty="0">
                <a:latin typeface="+mn-ea"/>
                <a:ea typeface="+mn-ea"/>
              </a:rPr>
              <a:t>3</a:t>
            </a:r>
            <a:r>
              <a:rPr lang="zh-CN" altLang="en-US" dirty="0">
                <a:latin typeface="+mn-ea"/>
                <a:ea typeface="+mn-ea"/>
              </a:rPr>
              <a:t>、算法模型的部署和生产上线</a:t>
            </a:r>
          </a:p>
        </p:txBody>
      </p:sp>
    </p:spTree>
    <p:extLst>
      <p:ext uri="{BB962C8B-B14F-4D97-AF65-F5344CB8AC3E}">
        <p14:creationId xmlns:p14="http://schemas.microsoft.com/office/powerpoint/2010/main" val="1003736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a:spLocks noChangeArrowheads="1"/>
          </p:cNvSpPr>
          <p:nvPr/>
        </p:nvSpPr>
        <p:spPr bwMode="auto">
          <a:xfrm>
            <a:off x="0" y="3414712"/>
            <a:ext cx="9144000" cy="6096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endParaRPr>
          </a:p>
        </p:txBody>
      </p:sp>
      <p:sp>
        <p:nvSpPr>
          <p:cNvPr id="4" name="文本框 5"/>
          <p:cNvSpPr>
            <a:spLocks noChangeArrowheads="1"/>
          </p:cNvSpPr>
          <p:nvPr/>
        </p:nvSpPr>
        <p:spPr bwMode="auto">
          <a:xfrm>
            <a:off x="0" y="3365499"/>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000" b="1" dirty="0">
                <a:latin typeface="Times New Roman" panose="02020603050405020304" pitchFamily="18" charset="0"/>
                <a:cs typeface="Times New Roman" panose="02020603050405020304" pitchFamily="18" charset="0"/>
                <a:sym typeface="宋体" panose="02010600030101010101" pitchFamily="2" charset="-122"/>
              </a:rPr>
              <a:t>Thank You</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9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plus(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840" y="84841"/>
            <a:ext cx="2762055"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a:solidFill>
                  <a:schemeClr val="bg1"/>
                </a:solidFill>
                <a:latin typeface="+mj-ea"/>
                <a:ea typeface="+mj-ea"/>
              </a:rPr>
              <a:t>-</a:t>
            </a:r>
            <a:r>
              <a:rPr lang="zh-CN" altLang="en-US" sz="2400" b="1" dirty="0" smtClean="0">
                <a:solidFill>
                  <a:schemeClr val="bg1"/>
                </a:solidFill>
                <a:latin typeface="+mj-ea"/>
                <a:ea typeface="+mj-ea"/>
              </a:rPr>
              <a:t>历史</a:t>
            </a:r>
            <a:endParaRPr lang="zh-CN" altLang="en-US" sz="2400" b="1" dirty="0">
              <a:solidFill>
                <a:schemeClr val="bg1"/>
              </a:solidFill>
              <a:latin typeface="+mj-ea"/>
              <a:ea typeface="+mj-ea"/>
            </a:endParaRPr>
          </a:p>
        </p:txBody>
      </p:sp>
      <p:sp>
        <p:nvSpPr>
          <p:cNvPr id="5" name="矩形 4"/>
          <p:cNvSpPr/>
          <p:nvPr/>
        </p:nvSpPr>
        <p:spPr>
          <a:xfrm>
            <a:off x="358330" y="983489"/>
            <a:ext cx="8785670" cy="861774"/>
          </a:xfrm>
          <a:prstGeom prst="rect">
            <a:avLst/>
          </a:prstGeom>
        </p:spPr>
        <p:txBody>
          <a:bodyPr wrap="square">
            <a:spAutoFit/>
          </a:bodyPr>
          <a:lstStyle/>
          <a:p>
            <a:r>
              <a:rPr lang="en-US" altLang="zh-CN" sz="2000" b="1" dirty="0">
                <a:solidFill>
                  <a:srgbClr val="000000"/>
                </a:solidFill>
                <a:latin typeface="+mn-ea"/>
                <a:cs typeface="Microsoft YaHei" charset="0"/>
              </a:rPr>
              <a:t>1994</a:t>
            </a:r>
            <a:r>
              <a:rPr lang="zh-CN" altLang="en-US" sz="2000" b="1" dirty="0">
                <a:solidFill>
                  <a:srgbClr val="000000"/>
                </a:solidFill>
                <a:latin typeface="+mn-ea"/>
                <a:cs typeface="Microsoft YaHei" charset="0"/>
              </a:rPr>
              <a:t>年，</a:t>
            </a:r>
            <a:r>
              <a:rPr lang="zh-CN" altLang="en-US" sz="2000" b="1" dirty="0" smtClean="0">
                <a:solidFill>
                  <a:srgbClr val="000000"/>
                </a:solidFill>
                <a:latin typeface="+mn-ea"/>
                <a:cs typeface="Microsoft YaHei" charset="0"/>
              </a:rPr>
              <a:t>工业机器人通过</a:t>
            </a:r>
            <a:r>
              <a:rPr lang="en-US" altLang="zh-CN" sz="2000" b="1" dirty="0" smtClean="0">
                <a:solidFill>
                  <a:srgbClr val="000000"/>
                </a:solidFill>
                <a:latin typeface="Times New Roman" panose="02020603050405020304" pitchFamily="18" charset="0"/>
                <a:cs typeface="Times New Roman" panose="02020603050405020304" pitchFamily="18" charset="0"/>
              </a:rPr>
              <a:t>HTTP</a:t>
            </a:r>
            <a:r>
              <a:rPr lang="zh-CN" altLang="en-US" sz="2000" b="1" dirty="0" smtClean="0">
                <a:solidFill>
                  <a:srgbClr val="000000"/>
                </a:solidFill>
                <a:latin typeface="+mn-ea"/>
                <a:cs typeface="Microsoft YaHei" charset="0"/>
              </a:rPr>
              <a:t>协议第一次</a:t>
            </a:r>
            <a:r>
              <a:rPr lang="zh-CN" altLang="en-US" sz="2000" b="1" dirty="0">
                <a:solidFill>
                  <a:srgbClr val="000000"/>
                </a:solidFill>
                <a:latin typeface="+mn-ea"/>
                <a:cs typeface="Microsoft YaHei" charset="0"/>
              </a:rPr>
              <a:t>连上了互联网</a:t>
            </a:r>
            <a:endParaRPr lang="en-US" altLang="zh-CN" sz="2000" b="1" dirty="0">
              <a:solidFill>
                <a:srgbClr val="000000"/>
              </a:solidFill>
              <a:latin typeface="+mn-ea"/>
              <a:cs typeface="Microsoft YaHei" charset="0"/>
            </a:endParaRPr>
          </a:p>
          <a:p>
            <a:r>
              <a:rPr lang="en-US" altLang="zh-CN" dirty="0">
                <a:latin typeface="Times New Roman" panose="02020603050405020304" pitchFamily="18" charset="0"/>
                <a:ea typeface="Microsoft YaHei" charset="0"/>
                <a:cs typeface="Times New Roman" panose="02020603050405020304" pitchFamily="18" charset="0"/>
              </a:rPr>
              <a:t>Mosaic </a:t>
            </a:r>
            <a:r>
              <a:rPr lang="en-US" altLang="zh-CN" dirty="0" smtClean="0">
                <a:latin typeface="Times New Roman" panose="02020603050405020304" pitchFamily="18" charset="0"/>
                <a:ea typeface="Microsoft YaHei" charset="0"/>
                <a:cs typeface="Times New Roman" panose="02020603050405020304" pitchFamily="18" charset="0"/>
              </a:rPr>
              <a:t>server</a:t>
            </a:r>
            <a:r>
              <a:rPr lang="zh-CN" altLang="en-US" dirty="0">
                <a:latin typeface="+mn-ea"/>
                <a:cs typeface="Times New Roman" panose="02020603050405020304" pitchFamily="18" charset="0"/>
              </a:rPr>
              <a:t>：</a:t>
            </a:r>
            <a:r>
              <a:rPr lang="zh-CN" altLang="en-US" dirty="0" smtClean="0">
                <a:latin typeface="+mn-ea"/>
                <a:cs typeface="Microsoft YaHei" charset="0"/>
              </a:rPr>
              <a:t>运行</a:t>
            </a:r>
            <a:r>
              <a:rPr lang="zh-CN" altLang="en-US" dirty="0">
                <a:latin typeface="+mn-ea"/>
                <a:cs typeface="Microsoft YaHei" charset="0"/>
              </a:rPr>
              <a:t>人们通过交互界面远程操作机械</a:t>
            </a:r>
            <a:r>
              <a:rPr lang="zh-CN" altLang="en-US" dirty="0" smtClean="0">
                <a:latin typeface="+mn-ea"/>
                <a:cs typeface="Microsoft YaHei" charset="0"/>
              </a:rPr>
              <a:t>臂</a:t>
            </a:r>
          </a:p>
          <a:p>
            <a:r>
              <a:rPr lang="en-US" altLang="zh-CN" sz="1200" dirty="0" smtClean="0">
                <a:latin typeface="Times New Roman" panose="02020603050405020304" pitchFamily="18" charset="0"/>
                <a:ea typeface="Microsoft YaHei" charset="0"/>
                <a:cs typeface="Times New Roman" panose="02020603050405020304" pitchFamily="18" charset="0"/>
              </a:rPr>
              <a:t>K</a:t>
            </a:r>
            <a:r>
              <a:rPr lang="en-US" altLang="zh-CN" sz="1200" dirty="0">
                <a:latin typeface="Times New Roman" panose="02020603050405020304" pitchFamily="18" charset="0"/>
                <a:ea typeface="Microsoft YaHei" charset="0"/>
                <a:cs typeface="Times New Roman" panose="02020603050405020304" pitchFamily="18" charset="0"/>
              </a:rPr>
              <a:t>. Goldberg, “Beyond the Web: Excavating the real world via mosaic,” in Proc. 2nd Int. World Wide Web Conf., 1994, pp. 1–12</a:t>
            </a:r>
            <a:r>
              <a:rPr lang="en-US" altLang="zh-CN" sz="1200" dirty="0" smtClean="0">
                <a:latin typeface="Times New Roman" panose="02020603050405020304" pitchFamily="18" charset="0"/>
                <a:ea typeface="Microsoft YaHei" charset="0"/>
                <a:cs typeface="Times New Roman" panose="02020603050405020304" pitchFamily="18" charset="0"/>
              </a:rPr>
              <a:t>.</a:t>
            </a:r>
            <a:endParaRPr lang="zh-CN" altLang="en-US" sz="1200" dirty="0">
              <a:latin typeface="Times New Roman" panose="02020603050405020304" pitchFamily="18" charset="0"/>
              <a:ea typeface="Microsoft YaHei" charset="0"/>
              <a:cs typeface="Times New Roman" panose="02020603050405020304" pitchFamily="18" charset="0"/>
            </a:endParaRPr>
          </a:p>
        </p:txBody>
      </p:sp>
      <p:sp>
        <p:nvSpPr>
          <p:cNvPr id="7" name="矩形 6"/>
          <p:cNvSpPr/>
          <p:nvPr/>
        </p:nvSpPr>
        <p:spPr>
          <a:xfrm>
            <a:off x="358330" y="2032977"/>
            <a:ext cx="8785670" cy="1169551"/>
          </a:xfrm>
          <a:prstGeom prst="rect">
            <a:avLst/>
          </a:prstGeom>
        </p:spPr>
        <p:txBody>
          <a:bodyPr wrap="square">
            <a:spAutoFit/>
          </a:bodyPr>
          <a:lstStyle/>
          <a:p>
            <a:r>
              <a:rPr lang="en-US" altLang="zh-CN" sz="2000" b="1" dirty="0" smtClean="0">
                <a:solidFill>
                  <a:srgbClr val="000000"/>
                </a:solidFill>
                <a:latin typeface="+mn-ea"/>
                <a:cs typeface="Microsoft YaHei" charset="0"/>
              </a:rPr>
              <a:t>1997</a:t>
            </a:r>
            <a:r>
              <a:rPr lang="zh-CN" altLang="en-US" sz="2000" b="1" dirty="0" smtClean="0">
                <a:solidFill>
                  <a:srgbClr val="000000"/>
                </a:solidFill>
                <a:latin typeface="+mn-ea"/>
                <a:cs typeface="Microsoft YaHei" charset="0"/>
              </a:rPr>
              <a:t>年</a:t>
            </a:r>
            <a:r>
              <a:rPr lang="zh-CN" altLang="en-US" sz="2000" b="1" dirty="0">
                <a:solidFill>
                  <a:srgbClr val="000000"/>
                </a:solidFill>
                <a:latin typeface="+mn-ea"/>
                <a:cs typeface="Microsoft YaHei" charset="0"/>
              </a:rPr>
              <a:t>，</a:t>
            </a:r>
            <a:r>
              <a:rPr lang="en-US" altLang="zh-CN" sz="2000" b="1" dirty="0" err="1" smtClean="0">
                <a:solidFill>
                  <a:srgbClr val="000000"/>
                </a:solidFill>
                <a:latin typeface="Times New Roman" panose="02020603050405020304" pitchFamily="18" charset="0"/>
                <a:cs typeface="Times New Roman" panose="02020603050405020304" pitchFamily="18" charset="0"/>
              </a:rPr>
              <a:t>Inaba</a:t>
            </a:r>
            <a:r>
              <a:rPr lang="zh-CN" altLang="en-US" sz="2000" b="1" dirty="0" smtClean="0">
                <a:solidFill>
                  <a:srgbClr val="000000"/>
                </a:solidFill>
                <a:latin typeface="+mn-ea"/>
                <a:cs typeface="Microsoft YaHei" charset="0"/>
              </a:rPr>
              <a:t>等</a:t>
            </a:r>
            <a:r>
              <a:rPr lang="zh-CN" altLang="en-US" sz="2000" b="1" dirty="0">
                <a:solidFill>
                  <a:srgbClr val="000000"/>
                </a:solidFill>
                <a:latin typeface="+mn-ea"/>
                <a:cs typeface="Microsoft YaHei" charset="0"/>
              </a:rPr>
              <a:t>人提出进行机器人控制运算的远程大脑</a:t>
            </a:r>
            <a:endParaRPr lang="en-US" altLang="zh-CN" sz="2000" b="1" dirty="0">
              <a:solidFill>
                <a:srgbClr val="000000"/>
              </a:solidFill>
              <a:latin typeface="+mn-ea"/>
              <a:cs typeface="Microsoft YaHei" charset="0"/>
            </a:endParaRPr>
          </a:p>
          <a:p>
            <a:r>
              <a:rPr lang="zh-CN" altLang="en-US" dirty="0">
                <a:latin typeface="+mn-ea"/>
                <a:cs typeface="Microsoft YaHei" charset="0"/>
              </a:rPr>
              <a:t>首次提出将机器人的“身体”和“大脑”分开，并且利用网络将机器人的</a:t>
            </a:r>
            <a:r>
              <a:rPr lang="zh-CN" altLang="en-US" dirty="0" smtClean="0">
                <a:latin typeface="+mn-ea"/>
                <a:cs typeface="Microsoft YaHei" charset="0"/>
              </a:rPr>
              <a:t>大脑从</a:t>
            </a:r>
            <a:r>
              <a:rPr lang="zh-CN" altLang="en-US" dirty="0">
                <a:latin typeface="+mn-ea"/>
                <a:cs typeface="Microsoft YaHei" charset="0"/>
              </a:rPr>
              <a:t>机器人本体移植到远程</a:t>
            </a:r>
            <a:r>
              <a:rPr lang="zh-CN" altLang="en-US" dirty="0" smtClean="0">
                <a:latin typeface="+mn-ea"/>
                <a:cs typeface="Microsoft YaHei" charset="0"/>
              </a:rPr>
              <a:t>端</a:t>
            </a:r>
            <a:endParaRPr lang="en-US" altLang="zh-CN" dirty="0">
              <a:latin typeface="+mn-ea"/>
              <a:cs typeface="Microsoft YaHei" charset="0"/>
            </a:endParaRPr>
          </a:p>
          <a:p>
            <a:r>
              <a:rPr lang="en-US" altLang="zh-CN" sz="1200" dirty="0">
                <a:latin typeface="Times New Roman" panose="02020603050405020304" pitchFamily="18" charset="0"/>
                <a:ea typeface="Microsoft YaHei" charset="0"/>
                <a:cs typeface="Times New Roman" panose="02020603050405020304" pitchFamily="18" charset="0"/>
              </a:rPr>
              <a:t>M. </a:t>
            </a:r>
            <a:r>
              <a:rPr lang="en-US" altLang="zh-CN" sz="1200" dirty="0" err="1">
                <a:latin typeface="Times New Roman" panose="02020603050405020304" pitchFamily="18" charset="0"/>
                <a:ea typeface="Microsoft YaHei" charset="0"/>
                <a:cs typeface="Times New Roman" panose="02020603050405020304" pitchFamily="18" charset="0"/>
              </a:rPr>
              <a:t>Inaba</a:t>
            </a:r>
            <a:r>
              <a:rPr lang="en-US" altLang="zh-CN" sz="1200" dirty="0">
                <a:latin typeface="Times New Roman" panose="02020603050405020304" pitchFamily="18" charset="0"/>
                <a:ea typeface="Microsoft YaHei" charset="0"/>
                <a:cs typeface="Times New Roman" panose="02020603050405020304" pitchFamily="18" charset="0"/>
              </a:rPr>
              <a:t>, “Remote-brained </a:t>
            </a:r>
            <a:r>
              <a:rPr lang="en-US" altLang="zh-CN" sz="1200" dirty="0" smtClean="0">
                <a:latin typeface="Times New Roman" panose="02020603050405020304" pitchFamily="18" charset="0"/>
                <a:ea typeface="Microsoft YaHei" charset="0"/>
                <a:cs typeface="Times New Roman" panose="02020603050405020304" pitchFamily="18" charset="0"/>
              </a:rPr>
              <a:t>robots”, </a:t>
            </a:r>
            <a:r>
              <a:rPr lang="en-US" altLang="zh-CN" sz="1200" dirty="0">
                <a:latin typeface="Times New Roman" panose="02020603050405020304" pitchFamily="18" charset="0"/>
                <a:ea typeface="Microsoft YaHei" charset="0"/>
                <a:cs typeface="Times New Roman" panose="02020603050405020304" pitchFamily="18" charset="0"/>
              </a:rPr>
              <a:t>in Proc. Int. Joint Conf. </a:t>
            </a:r>
            <a:r>
              <a:rPr lang="en-US" altLang="zh-CN" sz="1200" dirty="0" err="1">
                <a:latin typeface="Times New Roman" panose="02020603050405020304" pitchFamily="18" charset="0"/>
                <a:ea typeface="Microsoft YaHei" charset="0"/>
                <a:cs typeface="Times New Roman" panose="02020603050405020304" pitchFamily="18" charset="0"/>
              </a:rPr>
              <a:t>Artif</a:t>
            </a:r>
            <a:r>
              <a:rPr lang="en-US" altLang="zh-CN" sz="1200" dirty="0">
                <a:latin typeface="Times New Roman" panose="02020603050405020304" pitchFamily="18" charset="0"/>
                <a:ea typeface="Microsoft YaHei" charset="0"/>
                <a:cs typeface="Times New Roman" panose="02020603050405020304" pitchFamily="18" charset="0"/>
              </a:rPr>
              <a:t>. </a:t>
            </a:r>
            <a:r>
              <a:rPr lang="en-US" altLang="zh-CN" sz="1200" dirty="0" err="1">
                <a:latin typeface="Times New Roman" panose="02020603050405020304" pitchFamily="18" charset="0"/>
                <a:ea typeface="Microsoft YaHei" charset="0"/>
                <a:cs typeface="Times New Roman" panose="02020603050405020304" pitchFamily="18" charset="0"/>
              </a:rPr>
              <a:t>Intell</a:t>
            </a:r>
            <a:r>
              <a:rPr lang="en-US" altLang="zh-CN" sz="1200" dirty="0">
                <a:latin typeface="Times New Roman" panose="02020603050405020304" pitchFamily="18" charset="0"/>
                <a:ea typeface="Microsoft YaHei" charset="0"/>
                <a:cs typeface="Times New Roman" panose="02020603050405020304" pitchFamily="18" charset="0"/>
              </a:rPr>
              <a:t>., 1997, pp. </a:t>
            </a:r>
            <a:r>
              <a:rPr lang="en-US" altLang="zh-CN" sz="1200" dirty="0" smtClean="0">
                <a:latin typeface="Times New Roman" panose="02020603050405020304" pitchFamily="18" charset="0"/>
                <a:ea typeface="Microsoft YaHei" charset="0"/>
                <a:cs typeface="Times New Roman" panose="02020603050405020304" pitchFamily="18" charset="0"/>
              </a:rPr>
              <a:t>1593–1606.</a:t>
            </a:r>
            <a:endParaRPr lang="zh-CN" altLang="en-US" sz="1200" dirty="0">
              <a:latin typeface="Times New Roman" panose="02020603050405020304" pitchFamily="18" charset="0"/>
              <a:ea typeface="Microsoft YaHei" charset="0"/>
              <a:cs typeface="Times New Roman" panose="02020603050405020304" pitchFamily="18" charset="0"/>
            </a:endParaRPr>
          </a:p>
        </p:txBody>
      </p:sp>
      <p:sp>
        <p:nvSpPr>
          <p:cNvPr id="8" name="矩形 7"/>
          <p:cNvSpPr/>
          <p:nvPr/>
        </p:nvSpPr>
        <p:spPr>
          <a:xfrm>
            <a:off x="358330" y="3390242"/>
            <a:ext cx="8785670" cy="1138773"/>
          </a:xfrm>
          <a:prstGeom prst="rect">
            <a:avLst/>
          </a:prstGeom>
        </p:spPr>
        <p:txBody>
          <a:bodyPr wrap="square">
            <a:spAutoFit/>
          </a:bodyPr>
          <a:lstStyle/>
          <a:p>
            <a:r>
              <a:rPr lang="en-US" altLang="zh-CN" sz="2000" b="1" dirty="0" smtClean="0">
                <a:solidFill>
                  <a:srgbClr val="000000"/>
                </a:solidFill>
                <a:latin typeface="+mn-ea"/>
                <a:cs typeface="Microsoft YaHei" charset="0"/>
              </a:rPr>
              <a:t>2009</a:t>
            </a:r>
            <a:r>
              <a:rPr lang="zh-CN" altLang="en-US" sz="2000" b="1" dirty="0" smtClean="0">
                <a:solidFill>
                  <a:srgbClr val="000000"/>
                </a:solidFill>
                <a:latin typeface="+mn-ea"/>
                <a:cs typeface="Microsoft YaHei" charset="0"/>
              </a:rPr>
              <a:t>年，</a:t>
            </a:r>
            <a:r>
              <a:rPr lang="en-US" altLang="zh-CN" sz="2000" b="1" dirty="0" err="1" smtClean="0">
                <a:solidFill>
                  <a:srgbClr val="000000"/>
                </a:solidFill>
                <a:latin typeface="Times New Roman" panose="02020603050405020304" pitchFamily="18" charset="0"/>
                <a:cs typeface="Times New Roman" panose="02020603050405020304" pitchFamily="18" charset="0"/>
              </a:rPr>
              <a:t>RoboEarth</a:t>
            </a:r>
            <a:r>
              <a:rPr lang="zh-CN" altLang="en-US" sz="2000" b="1" dirty="0" smtClean="0">
                <a:solidFill>
                  <a:srgbClr val="000000"/>
                </a:solidFill>
                <a:latin typeface="+mn-ea"/>
                <a:cs typeface="Microsoft YaHei" charset="0"/>
              </a:rPr>
              <a:t>项目对外公布</a:t>
            </a:r>
            <a:endParaRPr lang="en-US" altLang="zh-CN" sz="2000" b="1" dirty="0" smtClean="0">
              <a:solidFill>
                <a:srgbClr val="000000"/>
              </a:solidFill>
              <a:latin typeface="+mn-ea"/>
              <a:cs typeface="Microsoft YaHei" charset="0"/>
            </a:endParaRPr>
          </a:p>
          <a:p>
            <a:r>
              <a:rPr lang="zh-CN" altLang="en-US" dirty="0" smtClean="0">
                <a:latin typeface="+mn-ea"/>
                <a:cs typeface="Microsoft YaHei" charset="0"/>
              </a:rPr>
              <a:t>建立了机器人知识库，使得机器人之间可以进行信息共享，并且机器人之间可以相互学习，实现机器人的策略共享</a:t>
            </a:r>
            <a:endParaRPr lang="en-US" altLang="zh-CN" dirty="0">
              <a:latin typeface="+mn-ea"/>
              <a:cs typeface="Microsoft YaHei" charset="0"/>
            </a:endParaRPr>
          </a:p>
          <a:p>
            <a:r>
              <a:rPr lang="zh-CN" altLang="en-US" sz="1200" dirty="0" smtClean="0">
                <a:latin typeface="Times New Roman" panose="02020603050405020304" pitchFamily="18" charset="0"/>
                <a:cs typeface="Times New Roman" panose="02020603050405020304" pitchFamily="18" charset="0"/>
              </a:rPr>
              <a:t>Waibel </a:t>
            </a:r>
            <a:r>
              <a:rPr lang="zh-CN" altLang="en-US" sz="1200" dirty="0">
                <a:latin typeface="Times New Roman" panose="02020603050405020304" pitchFamily="18" charset="0"/>
                <a:cs typeface="Times New Roman" panose="02020603050405020304" pitchFamily="18" charset="0"/>
              </a:rPr>
              <a:t>M, Beetz M, Civera J, et al. RoboEarth - A World Wide Web for Robots[J]. 2011, 18(2):69-82</a:t>
            </a:r>
            <a:r>
              <a:rPr lang="zh-CN" altLang="en-US" sz="1200" dirty="0" smtClean="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p:txBody>
      </p:sp>
      <p:sp>
        <p:nvSpPr>
          <p:cNvPr id="10" name="矩形 9"/>
          <p:cNvSpPr/>
          <p:nvPr/>
        </p:nvSpPr>
        <p:spPr>
          <a:xfrm>
            <a:off x="358330" y="4747507"/>
            <a:ext cx="8785670" cy="1118255"/>
          </a:xfrm>
          <a:prstGeom prst="rect">
            <a:avLst/>
          </a:prstGeom>
        </p:spPr>
        <p:txBody>
          <a:bodyPr wrap="square">
            <a:spAutoFit/>
          </a:bodyPr>
          <a:lstStyle/>
          <a:p>
            <a:pPr>
              <a:lnSpc>
                <a:spcPts val="2000"/>
              </a:lnSpc>
            </a:pPr>
            <a:r>
              <a:rPr lang="en-US" altLang="zh-CN" sz="2000" b="1" dirty="0">
                <a:solidFill>
                  <a:srgbClr val="000000"/>
                </a:solidFill>
                <a:latin typeface="+mn-ea"/>
                <a:cs typeface="Microsoft YaHei" charset="0"/>
              </a:rPr>
              <a:t>2013</a:t>
            </a:r>
            <a:r>
              <a:rPr lang="zh-CN" altLang="en-US" sz="2000" b="1" dirty="0">
                <a:solidFill>
                  <a:srgbClr val="000000"/>
                </a:solidFill>
                <a:latin typeface="+mn-ea"/>
                <a:cs typeface="Microsoft YaHei" charset="0"/>
              </a:rPr>
              <a:t>年，</a:t>
            </a:r>
            <a:r>
              <a:rPr lang="en-US" altLang="zh-CN" sz="2000" b="1" dirty="0" err="1">
                <a:solidFill>
                  <a:srgbClr val="000000"/>
                </a:solidFill>
                <a:latin typeface="Times New Roman" panose="02020603050405020304" pitchFamily="18" charset="0"/>
                <a:cs typeface="Times New Roman" panose="02020603050405020304" pitchFamily="18" charset="0"/>
              </a:rPr>
              <a:t>Hunziker</a:t>
            </a:r>
            <a:r>
              <a:rPr lang="en-US" altLang="zh-CN" sz="2000" b="1" dirty="0">
                <a:solidFill>
                  <a:srgbClr val="000000"/>
                </a:solidFill>
                <a:latin typeface="Times New Roman" panose="02020603050405020304" pitchFamily="18" charset="0"/>
                <a:cs typeface="Times New Roman" panose="02020603050405020304" pitchFamily="18" charset="0"/>
              </a:rPr>
              <a:t> D</a:t>
            </a:r>
            <a:r>
              <a:rPr lang="zh-CN" altLang="zh-CN" sz="2000" b="1" dirty="0">
                <a:solidFill>
                  <a:srgbClr val="000000"/>
                </a:solidFill>
                <a:latin typeface="+mn-ea"/>
                <a:cs typeface="Microsoft YaHei" charset="0"/>
              </a:rPr>
              <a:t>等人提出</a:t>
            </a:r>
            <a:r>
              <a:rPr lang="zh-CN" altLang="zh-CN" sz="2000" b="1" dirty="0" smtClean="0">
                <a:solidFill>
                  <a:srgbClr val="000000"/>
                </a:solidFill>
                <a:latin typeface="+mn-ea"/>
                <a:cs typeface="Microsoft YaHei" charset="0"/>
              </a:rPr>
              <a:t>了</a:t>
            </a:r>
            <a:r>
              <a:rPr lang="en-US" altLang="zh-CN" sz="2000" b="1" dirty="0" err="1" smtClean="0">
                <a:solidFill>
                  <a:srgbClr val="000000"/>
                </a:solidFill>
                <a:latin typeface="Times New Roman" panose="02020603050405020304" pitchFamily="18" charset="0"/>
                <a:cs typeface="Times New Roman" panose="02020603050405020304" pitchFamily="18" charset="0"/>
              </a:rPr>
              <a:t>Rapyuta</a:t>
            </a:r>
            <a:endParaRPr lang="en-US" altLang="zh-CN" sz="2000" b="1" dirty="0">
              <a:solidFill>
                <a:srgbClr val="000000"/>
              </a:solidFill>
              <a:latin typeface="Times New Roman" panose="02020603050405020304" pitchFamily="18" charset="0"/>
              <a:cs typeface="Times New Roman" panose="02020603050405020304" pitchFamily="18" charset="0"/>
            </a:endParaRPr>
          </a:p>
          <a:p>
            <a:pPr>
              <a:lnSpc>
                <a:spcPts val="2000"/>
              </a:lnSpc>
            </a:pPr>
            <a:r>
              <a:rPr lang="zh-CN" altLang="en-US" dirty="0">
                <a:latin typeface="+mn-ea"/>
                <a:cs typeface="Microsoft YaHei" charset="0"/>
              </a:rPr>
              <a:t>基于弹性计算模型</a:t>
            </a:r>
            <a:r>
              <a:rPr lang="zh-CN" altLang="en-US" dirty="0" smtClean="0">
                <a:latin typeface="+mn-ea"/>
                <a:cs typeface="Microsoft YaHei" charset="0"/>
              </a:rPr>
              <a:t>的</a:t>
            </a:r>
            <a:r>
              <a:rPr lang="en-US" altLang="zh-CN" dirty="0" err="1">
                <a:latin typeface="+mn-ea"/>
                <a:cs typeface="Microsoft YaHei" charset="0"/>
              </a:rPr>
              <a:t>Rapyuta</a:t>
            </a:r>
            <a:r>
              <a:rPr lang="zh-CN" altLang="zh-CN" dirty="0" smtClean="0">
                <a:latin typeface="+mn-ea"/>
                <a:cs typeface="Microsoft YaHei" charset="0"/>
              </a:rPr>
              <a:t>作为</a:t>
            </a:r>
            <a:r>
              <a:rPr lang="en-US" altLang="zh-CN" dirty="0" err="1">
                <a:latin typeface="Times New Roman" panose="02020603050405020304" pitchFamily="18" charset="0"/>
                <a:cs typeface="Times New Roman" panose="02020603050405020304" pitchFamily="18" charset="0"/>
              </a:rPr>
              <a:t>RoboEarth</a:t>
            </a:r>
            <a:r>
              <a:rPr lang="zh-CN" altLang="zh-CN" dirty="0">
                <a:latin typeface="+mn-ea"/>
                <a:cs typeface="Microsoft YaHei" charset="0"/>
              </a:rPr>
              <a:t>云机器人的计算</a:t>
            </a:r>
            <a:r>
              <a:rPr lang="zh-CN" altLang="zh-CN" dirty="0" smtClean="0">
                <a:latin typeface="+mn-ea"/>
                <a:cs typeface="Microsoft YaHei" charset="0"/>
              </a:rPr>
              <a:t>引擎</a:t>
            </a:r>
            <a:endParaRPr lang="en-US" altLang="zh-CN" dirty="0">
              <a:latin typeface="+mn-ea"/>
              <a:cs typeface="Microsoft YaHei" charset="0"/>
            </a:endParaRPr>
          </a:p>
          <a:p>
            <a:pPr algn="just">
              <a:lnSpc>
                <a:spcPts val="2000"/>
              </a:lnSpc>
            </a:pP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Hunziker</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D,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Gajamohan</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M,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Waibel</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M, et al.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Rapyuta</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The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RoboEarth</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Cloud Engine[C]// IEEE International Conference on Robotics and Automation. IEEE, 2013:438-444</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2846895" y="5957741"/>
            <a:ext cx="3026003" cy="369332"/>
          </a:xfrm>
          <a:prstGeom prst="rect">
            <a:avLst/>
          </a:prstGeom>
          <a:noFill/>
        </p:spPr>
        <p:txBody>
          <a:bodyPr wrap="square" rtlCol="0">
            <a:spAutoFit/>
          </a:bodyPr>
          <a:lstStyle/>
          <a:p>
            <a:r>
              <a:rPr lang="zh-CN" altLang="en-US" dirty="0" smtClean="0">
                <a:solidFill>
                  <a:srgbClr val="FFC000"/>
                </a:solidFill>
              </a:rPr>
              <a:t>网络、计算、存储、可视化</a:t>
            </a:r>
            <a:endParaRPr lang="zh-CN" altLang="en-US" dirty="0">
              <a:solidFill>
                <a:srgbClr val="FFC000"/>
              </a:solidFill>
            </a:endParaRPr>
          </a:p>
        </p:txBody>
      </p:sp>
    </p:spTree>
    <p:extLst>
      <p:ext uri="{BB962C8B-B14F-4D97-AF65-F5344CB8AC3E}">
        <p14:creationId xmlns:p14="http://schemas.microsoft.com/office/powerpoint/2010/main" val="3847303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0" y="84841"/>
            <a:ext cx="2812471"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en-US" altLang="zh-CN" sz="2400" b="1" dirty="0" smtClean="0">
                <a:solidFill>
                  <a:schemeClr val="bg1"/>
                </a:solidFill>
                <a:latin typeface="Times New Roman" panose="02020603050405020304" pitchFamily="18" charset="0"/>
                <a:ea typeface="+mj-ea"/>
                <a:cs typeface="Times New Roman" panose="02020603050405020304" pitchFamily="18" charset="0"/>
              </a:rPr>
              <a:t>Demo</a:t>
            </a:r>
            <a:endParaRPr lang="zh-CN" altLang="en-US"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4" name="Large-scale data collection with an array of robo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7323" y="778037"/>
            <a:ext cx="4114800" cy="2314575"/>
          </a:xfrm>
          <a:prstGeom prst="rect">
            <a:avLst/>
          </a:prstGeom>
        </p:spPr>
      </p:pic>
      <p:pic>
        <p:nvPicPr>
          <p:cNvPr id="5" name="RoboEarth Final Demonstrator 00_02_30-00_03_0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56144" y="3814892"/>
            <a:ext cx="4114800" cy="2314575"/>
          </a:xfrm>
          <a:prstGeom prst="rect">
            <a:avLst/>
          </a:prstGeom>
        </p:spPr>
      </p:pic>
      <p:cxnSp>
        <p:nvCxnSpPr>
          <p:cNvPr id="7" name="直接连接符 6"/>
          <p:cNvCxnSpPr/>
          <p:nvPr/>
        </p:nvCxnSpPr>
        <p:spPr>
          <a:xfrm flipH="1">
            <a:off x="4648657" y="608061"/>
            <a:ext cx="3471" cy="6127266"/>
          </a:xfrm>
          <a:prstGeom prst="line">
            <a:avLst/>
          </a:prstGeom>
          <a:ln w="19050">
            <a:solidFill>
              <a:srgbClr val="FFC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161782" y="3409940"/>
            <a:ext cx="3737728" cy="369332"/>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RoboEarth</a:t>
            </a:r>
            <a:r>
              <a:rPr lang="zh-CN" altLang="en-US" dirty="0">
                <a:latin typeface="Times New Roman" panose="02020603050405020304" pitchFamily="18" charset="0"/>
                <a:cs typeface="Times New Roman" panose="02020603050405020304" pitchFamily="18" charset="0"/>
              </a:rPr>
              <a:t>应用</a:t>
            </a:r>
            <a:r>
              <a:rPr lang="en-US" altLang="zh-CN" dirty="0" smtClean="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视觉</a:t>
            </a:r>
            <a:r>
              <a:rPr lang="zh-CN" altLang="en-US" dirty="0">
                <a:latin typeface="Times New Roman" panose="02020603050405020304" pitchFamily="18" charset="0"/>
                <a:cs typeface="Times New Roman" panose="02020603050405020304" pitchFamily="18" charset="0"/>
              </a:rPr>
              <a:t>与抓取</a:t>
            </a:r>
          </a:p>
        </p:txBody>
      </p:sp>
      <p:sp>
        <p:nvSpPr>
          <p:cNvPr id="11" name="矩形 10"/>
          <p:cNvSpPr/>
          <p:nvPr/>
        </p:nvSpPr>
        <p:spPr>
          <a:xfrm>
            <a:off x="176078" y="3276739"/>
            <a:ext cx="4286907" cy="1477328"/>
          </a:xfrm>
          <a:prstGeom prst="rect">
            <a:avLst/>
          </a:prstGeom>
        </p:spPr>
        <p:txBody>
          <a:bodyPr wrap="square">
            <a:spAutoFit/>
          </a:bodyPr>
          <a:lstStyle/>
          <a:p>
            <a:pPr algn="just">
              <a:lnSpc>
                <a:spcPct val="125000"/>
              </a:lnSpc>
            </a:pPr>
            <a:r>
              <a:rPr lang="en-US" altLang="zh-CN" dirty="0" smtClean="0">
                <a:latin typeface="Times New Roman" panose="02020603050405020304" pitchFamily="18" charset="0"/>
                <a:cs typeface="Times New Roman" panose="02020603050405020304" pitchFamily="18" charset="0"/>
              </a:rPr>
              <a:t>2016</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UC </a:t>
            </a:r>
            <a:r>
              <a:rPr lang="en-US" altLang="zh-CN" dirty="0" err="1" smtClean="0">
                <a:latin typeface="Times New Roman" panose="02020603050405020304" pitchFamily="18" charset="0"/>
                <a:cs typeface="Times New Roman" panose="02020603050405020304" pitchFamily="18" charset="0"/>
              </a:rPr>
              <a:t>Berkerly</a:t>
            </a:r>
            <a:r>
              <a:rPr lang="zh-CN" altLang="en-US" dirty="0" smtClean="0">
                <a:latin typeface="Times New Roman" panose="02020603050405020304" pitchFamily="18" charset="0"/>
                <a:cs typeface="Times New Roman" panose="02020603050405020304" pitchFamily="18" charset="0"/>
              </a:rPr>
              <a:t>的</a:t>
            </a:r>
            <a:r>
              <a:rPr lang="en-US" altLang="zh-CN" dirty="0" smtClean="0">
                <a:latin typeface="Times New Roman" panose="02020603050405020304" pitchFamily="18" charset="0"/>
                <a:cs typeface="Times New Roman" panose="02020603050405020304" pitchFamily="18" charset="0"/>
              </a:rPr>
              <a:t>Jeffrey Mahler</a:t>
            </a:r>
            <a:r>
              <a:rPr lang="zh-CN" altLang="en-US" dirty="0" smtClean="0">
                <a:latin typeface="Times New Roman" panose="02020603050405020304" pitchFamily="18" charset="0"/>
                <a:cs typeface="Times New Roman" panose="02020603050405020304" pitchFamily="18" charset="0"/>
              </a:rPr>
              <a:t>等人基于</a:t>
            </a:r>
            <a:r>
              <a:rPr lang="en-US" altLang="zh-CN" dirty="0" smtClean="0">
                <a:latin typeface="Times New Roman" panose="02020603050405020304" pitchFamily="18" charset="0"/>
                <a:cs typeface="Times New Roman" panose="02020603050405020304" pitchFamily="18" charset="0"/>
              </a:rPr>
              <a:t>Google</a:t>
            </a:r>
            <a:r>
              <a:rPr lang="zh-CN" altLang="en-US" dirty="0" smtClean="0">
                <a:latin typeface="Times New Roman" panose="02020603050405020304" pitchFamily="18" charset="0"/>
                <a:cs typeface="Times New Roman" panose="02020603050405020304" pitchFamily="18" charset="0"/>
              </a:rPr>
              <a:t>云平台做了大量的分布式深度学习计算优化，为完成抓取任务减少了三个数量级的运行时间。</a:t>
            </a:r>
            <a:endParaRPr lang="en-US" altLang="zh-CN" dirty="0">
              <a:latin typeface="Times New Roman" panose="02020603050405020304" pitchFamily="18" charset="0"/>
              <a:cs typeface="Times New Roman" panose="02020603050405020304" pitchFamily="18" charset="0"/>
            </a:endParaRPr>
          </a:p>
        </p:txBody>
      </p:sp>
      <p:sp>
        <p:nvSpPr>
          <p:cNvPr id="12" name="矩形 11"/>
          <p:cNvSpPr/>
          <p:nvPr/>
        </p:nvSpPr>
        <p:spPr>
          <a:xfrm>
            <a:off x="92821" y="6273662"/>
            <a:ext cx="4450595" cy="461665"/>
          </a:xfrm>
          <a:prstGeom prst="rect">
            <a:avLst/>
          </a:prstGeom>
        </p:spPr>
        <p:txBody>
          <a:bodyPr wrap="square">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https://research.googleblog.com/2016/03/deep-learning-for-robots-learning-from.html</a:t>
            </a:r>
          </a:p>
        </p:txBody>
      </p:sp>
      <p:sp>
        <p:nvSpPr>
          <p:cNvPr id="13" name="矩形 12"/>
          <p:cNvSpPr/>
          <p:nvPr/>
        </p:nvSpPr>
        <p:spPr>
          <a:xfrm>
            <a:off x="187323" y="5329198"/>
            <a:ext cx="3856776" cy="369332"/>
          </a:xfrm>
          <a:prstGeom prst="rect">
            <a:avLst/>
          </a:prstGeom>
        </p:spPr>
        <p:txBody>
          <a:bodyPr wrap="square">
            <a:spAutoFit/>
          </a:bodyPr>
          <a:lstStyle/>
          <a:p>
            <a:r>
              <a:rPr lang="zh-CN" altLang="en-US" dirty="0" smtClean="0">
                <a:latin typeface="Times New Roman" panose="02020603050405020304" pitchFamily="18" charset="0"/>
                <a:cs typeface="Times New Roman" panose="02020603050405020304" pitchFamily="18" charset="0"/>
              </a:rPr>
              <a:t>同类机器人利用云平台做同样的事情</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5144679" y="2907946"/>
            <a:ext cx="3737729" cy="369332"/>
          </a:xfrm>
          <a:prstGeom prst="rect">
            <a:avLst/>
          </a:prstGeom>
        </p:spPr>
        <p:txBody>
          <a:bodyPr wrap="square">
            <a:spAutoFit/>
          </a:bodyPr>
          <a:lstStyle/>
          <a:p>
            <a:r>
              <a:rPr lang="zh-CN" altLang="en-US" dirty="0" smtClean="0">
                <a:latin typeface="Times New Roman" panose="02020603050405020304" pitchFamily="18" charset="0"/>
                <a:cs typeface="Times New Roman" panose="02020603050405020304" pitchFamily="18" charset="0"/>
              </a:rPr>
              <a:t>不同类机器人利用云平台协同合作</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4865141" y="6282990"/>
            <a:ext cx="2930826" cy="276999"/>
          </a:xfrm>
          <a:prstGeom prst="rect">
            <a:avLst/>
          </a:prstGeom>
        </p:spPr>
        <p:txBody>
          <a:bodyPr wrap="square">
            <a:spAutoFit/>
          </a:bodyPr>
          <a:lstStyle/>
          <a:p>
            <a:r>
              <a:rPr lang="en-US" altLang="zh-CN" sz="1200" dirty="0" smtClean="0">
                <a:solidFill>
                  <a:schemeClr val="bg1"/>
                </a:solidFill>
                <a:latin typeface="Times New Roman" panose="02020603050405020304" pitchFamily="18" charset="0"/>
                <a:ea typeface="Microsoft YaHei" charset="0"/>
                <a:cs typeface="Times New Roman" panose="02020603050405020304" pitchFamily="18" charset="0"/>
              </a:rPr>
              <a:t>http</a:t>
            </a:r>
            <a:r>
              <a:rPr lang="en-US" altLang="zh-CN" sz="1200" dirty="0">
                <a:solidFill>
                  <a:schemeClr val="bg1"/>
                </a:solidFill>
                <a:latin typeface="Times New Roman" panose="02020603050405020304" pitchFamily="18" charset="0"/>
                <a:ea typeface="Microsoft YaHei" charset="0"/>
                <a:cs typeface="Times New Roman" panose="02020603050405020304" pitchFamily="18" charset="0"/>
              </a:rPr>
              <a:t>://</a:t>
            </a:r>
            <a:r>
              <a:rPr lang="en-US" altLang="zh-CN" sz="1200" dirty="0" smtClean="0">
                <a:solidFill>
                  <a:schemeClr val="bg1"/>
                </a:solidFill>
                <a:latin typeface="Times New Roman" panose="02020603050405020304" pitchFamily="18" charset="0"/>
                <a:ea typeface="Microsoft YaHei" charset="0"/>
                <a:cs typeface="Times New Roman" panose="02020603050405020304" pitchFamily="18" charset="0"/>
              </a:rPr>
              <a:t>www.roboearth.org/what-is-roboearth</a:t>
            </a:r>
          </a:p>
        </p:txBody>
      </p:sp>
      <p:grpSp>
        <p:nvGrpSpPr>
          <p:cNvPr id="21" name="组合 20"/>
          <p:cNvGrpSpPr/>
          <p:nvPr/>
        </p:nvGrpSpPr>
        <p:grpSpPr>
          <a:xfrm>
            <a:off x="4718827" y="749056"/>
            <a:ext cx="4425174" cy="1960409"/>
            <a:chOff x="4718827" y="749056"/>
            <a:chExt cx="4425174" cy="1960409"/>
          </a:xfrm>
        </p:grpSpPr>
        <p:pic>
          <p:nvPicPr>
            <p:cNvPr id="20" name="图片 19"/>
            <p:cNvPicPr>
              <a:picLocks noChangeAspect="1"/>
            </p:cNvPicPr>
            <p:nvPr/>
          </p:nvPicPr>
          <p:blipFill>
            <a:blip r:embed="rId9">
              <a:extLst>
                <a:ext uri="{BEBA8EAE-BF5A-486C-A8C5-ECC9F3942E4B}">
                  <a14:imgProps xmlns:a14="http://schemas.microsoft.com/office/drawing/2010/main">
                    <a14:imgLayer r:embed="rId10">
                      <a14:imgEffect>
                        <a14:saturation sat="82000"/>
                      </a14:imgEffect>
                    </a14:imgLayer>
                  </a14:imgProps>
                </a:ext>
              </a:extLst>
            </a:blip>
            <a:stretch>
              <a:fillRect/>
            </a:stretch>
          </p:blipFill>
          <p:spPr>
            <a:xfrm>
              <a:off x="4718827" y="749056"/>
              <a:ext cx="4425174" cy="1960409"/>
            </a:xfrm>
            <a:prstGeom prst="rect">
              <a:avLst/>
            </a:prstGeom>
          </p:spPr>
        </p:pic>
        <p:sp>
          <p:nvSpPr>
            <p:cNvPr id="18" name="矩形 17"/>
            <p:cNvSpPr>
              <a:spLocks noChangeArrowheads="1"/>
            </p:cNvSpPr>
            <p:nvPr/>
          </p:nvSpPr>
          <p:spPr bwMode="auto">
            <a:xfrm>
              <a:off x="4837800" y="901398"/>
              <a:ext cx="1091659" cy="631260"/>
            </a:xfrm>
            <a:prstGeom prst="rect">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spTree>
    <p:extLst>
      <p:ext uri="{BB962C8B-B14F-4D97-AF65-F5344CB8AC3E}">
        <p14:creationId xmlns:p14="http://schemas.microsoft.com/office/powerpoint/2010/main" val="356243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698" fill="hold"/>
                                        <p:tgtEl>
                                          <p:spTgt spid="4"/>
                                        </p:tgtEl>
                                      </p:cBhvr>
                                    </p:cmd>
                                  </p:childTnLst>
                                </p:cTn>
                              </p:par>
                              <p:par>
                                <p:cTn id="7" presetID="1" presetClass="mediacall" presetSubtype="0" fill="hold" nodeType="withEffect">
                                  <p:stCondLst>
                                    <p:cond delay="0"/>
                                  </p:stCondLst>
                                  <p:childTnLst>
                                    <p:cmd type="call" cmd="playFrom(0.0)">
                                      <p:cBhvr>
                                        <p:cTn id="8" dur="300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video>
              <p:cMediaNode vol="80000">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41" y="84841"/>
            <a:ext cx="2554664"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架构</a:t>
            </a:r>
            <a:endParaRPr lang="zh-CN" altLang="en-US" sz="2400" b="1" dirty="0">
              <a:solidFill>
                <a:schemeClr val="bg1"/>
              </a:solidFill>
              <a:latin typeface="+mj-ea"/>
              <a:ea typeface="+mj-ea"/>
            </a:endParaRPr>
          </a:p>
        </p:txBody>
      </p:sp>
      <p:pic>
        <p:nvPicPr>
          <p:cNvPr id="3"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11" y="1207749"/>
            <a:ext cx="2766402" cy="44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4841" y="6305937"/>
            <a:ext cx="9059159" cy="461665"/>
          </a:xfrm>
          <a:prstGeom prst="rect">
            <a:avLst/>
          </a:prstGeom>
        </p:spPr>
        <p:txBody>
          <a:bodyPr wrap="square">
            <a:spAutoFit/>
          </a:bodyPr>
          <a:lstStyle/>
          <a:p>
            <a:r>
              <a:rPr lang="zh-CN" altLang="en-US" sz="1200" dirty="0">
                <a:solidFill>
                  <a:schemeClr val="bg1"/>
                </a:solidFill>
                <a:latin typeface="Times New Roman" panose="02020603050405020304" pitchFamily="18" charset="0"/>
                <a:cs typeface="Times New Roman" panose="02020603050405020304" pitchFamily="18" charset="0"/>
              </a:rPr>
              <a:t>Arumugam R et al., </a:t>
            </a:r>
            <a:r>
              <a:rPr lang="en-US" altLang="zh-CN" sz="1200" dirty="0">
                <a:solidFill>
                  <a:schemeClr val="bg1"/>
                </a:solidFill>
                <a:latin typeface="Times New Roman" panose="02020603050405020304" pitchFamily="18" charset="0"/>
                <a:cs typeface="Times New Roman" panose="02020603050405020304" pitchFamily="18" charset="0"/>
              </a:rPr>
              <a:t>“</a:t>
            </a:r>
            <a:r>
              <a:rPr lang="zh-CN" altLang="en-US" sz="1200" dirty="0">
                <a:solidFill>
                  <a:schemeClr val="bg1"/>
                </a:solidFill>
                <a:latin typeface="Times New Roman" panose="02020603050405020304" pitchFamily="18" charset="0"/>
                <a:cs typeface="Times New Roman" panose="02020603050405020304" pitchFamily="18" charset="0"/>
              </a:rPr>
              <a:t>DAvinCi: A cloud computing framework for service robots</a:t>
            </a:r>
            <a:r>
              <a:rPr lang="en-US" altLang="zh-CN" sz="1200" dirty="0">
                <a:solidFill>
                  <a:schemeClr val="bg1"/>
                </a:solidFill>
                <a:latin typeface="Times New Roman" panose="02020603050405020304" pitchFamily="18" charset="0"/>
                <a:cs typeface="Times New Roman" panose="02020603050405020304" pitchFamily="18" charset="0"/>
              </a:rPr>
              <a:t>”</a:t>
            </a:r>
            <a:r>
              <a:rPr lang="zh-CN" altLang="en-US" sz="1200" dirty="0">
                <a:solidFill>
                  <a:schemeClr val="bg1"/>
                </a:solidFill>
                <a:latin typeface="Times New Roman" panose="02020603050405020304" pitchFamily="18" charset="0"/>
                <a:cs typeface="Times New Roman" panose="02020603050405020304" pitchFamily="18" charset="0"/>
              </a:rPr>
              <a:t>. Robotics and Automation (ICRA), 2010 IEEE International Conference on, Anchorage, AK, 2010, pp. 3084-3089.</a:t>
            </a: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3483204" y="1180263"/>
            <a:ext cx="5575955" cy="1477328"/>
          </a:xfrm>
          <a:prstGeom prst="rect">
            <a:avLst/>
          </a:prstGeom>
        </p:spPr>
        <p:txBody>
          <a:bodyPr wrap="square">
            <a:spAutoFit/>
          </a:bodyPr>
          <a:lstStyle/>
          <a:p>
            <a:pPr marL="285750" indent="-285750" algn="just">
              <a:buFont typeface="Wingdings" panose="05000000000000000000" pitchFamily="2" charset="2"/>
              <a:buChar char="Ø"/>
            </a:pPr>
            <a:r>
              <a:rPr lang="zh-CN" altLang="en-US" dirty="0" smtClean="0">
                <a:latin typeface="+mn-ea"/>
                <a:cs typeface="Times New Roman" panose="02020603050405020304" pitchFamily="18" charset="0"/>
              </a:rPr>
              <a:t>网络：以</a:t>
            </a:r>
            <a:r>
              <a:rPr lang="en-US" altLang="zh-CN" dirty="0">
                <a:latin typeface="Times New Roman" panose="02020603050405020304" pitchFamily="18" charset="0"/>
                <a:cs typeface="Times New Roman" panose="02020603050405020304" pitchFamily="18" charset="0"/>
              </a:rPr>
              <a:t>ROS</a:t>
            </a:r>
            <a:r>
              <a:rPr lang="zh-CN" altLang="en-US" dirty="0" smtClean="0">
                <a:latin typeface="+mn-ea"/>
                <a:cs typeface="Times New Roman" panose="02020603050405020304" pitchFamily="18" charset="0"/>
              </a:rPr>
              <a:t>作为机器人与云端的通讯框架</a:t>
            </a:r>
            <a:endParaRPr lang="en-US" altLang="zh-CN" dirty="0" smtClean="0">
              <a:latin typeface="+mn-ea"/>
              <a:cs typeface="Times New Roman" panose="02020603050405020304" pitchFamily="18" charset="0"/>
            </a:endParaRPr>
          </a:p>
          <a:p>
            <a:pPr marL="285750" indent="-285750" algn="just">
              <a:buFont typeface="Wingdings" panose="05000000000000000000" pitchFamily="2" charset="2"/>
              <a:buChar char="Ø"/>
            </a:pPr>
            <a:endParaRPr lang="en-US" altLang="zh-CN" dirty="0">
              <a:latin typeface="+mn-ea"/>
              <a:cs typeface="Times New Roman" panose="02020603050405020304" pitchFamily="18" charset="0"/>
            </a:endParaRPr>
          </a:p>
          <a:p>
            <a:pPr marL="285750" indent="-285750" algn="just">
              <a:buFont typeface="Wingdings" panose="05000000000000000000" pitchFamily="2" charset="2"/>
              <a:buChar char="Ø"/>
            </a:pPr>
            <a:r>
              <a:rPr lang="zh-CN" altLang="en-US" dirty="0" smtClean="0">
                <a:latin typeface="+mn-ea"/>
                <a:cs typeface="Times New Roman" panose="02020603050405020304" pitchFamily="18" charset="0"/>
              </a:rPr>
              <a:t>存储：以分布式文件系统</a:t>
            </a:r>
            <a:r>
              <a:rPr lang="en-US" altLang="zh-CN" dirty="0" smtClean="0">
                <a:latin typeface="Times New Roman" panose="02020603050405020304" pitchFamily="18" charset="0"/>
                <a:cs typeface="Times New Roman" panose="02020603050405020304" pitchFamily="18" charset="0"/>
              </a:rPr>
              <a:t>HDFS</a:t>
            </a:r>
            <a:r>
              <a:rPr lang="zh-CN" altLang="en-US" dirty="0" smtClean="0">
                <a:latin typeface="+mn-ea"/>
                <a:cs typeface="Times New Roman" panose="02020603050405020304" pitchFamily="18" charset="0"/>
              </a:rPr>
              <a:t>作为存储机制</a:t>
            </a:r>
            <a:endParaRPr lang="en-US" altLang="zh-CN" dirty="0" smtClean="0">
              <a:latin typeface="+mn-ea"/>
              <a:cs typeface="Times New Roman" panose="02020603050405020304" pitchFamily="18" charset="0"/>
            </a:endParaRPr>
          </a:p>
          <a:p>
            <a:pPr marL="285750" indent="-285750" algn="just">
              <a:buFont typeface="Wingdings" panose="05000000000000000000" pitchFamily="2" charset="2"/>
              <a:buChar char="Ø"/>
            </a:pPr>
            <a:endParaRPr lang="en-US" altLang="zh-CN" dirty="0">
              <a:latin typeface="+mn-ea"/>
              <a:cs typeface="Times New Roman" panose="02020603050405020304" pitchFamily="18" charset="0"/>
            </a:endParaRPr>
          </a:p>
          <a:p>
            <a:pPr marL="285750" indent="-285750" algn="just">
              <a:buFont typeface="Wingdings" panose="05000000000000000000" pitchFamily="2" charset="2"/>
              <a:buChar char="Ø"/>
            </a:pPr>
            <a:r>
              <a:rPr lang="zh-CN" altLang="en-US" dirty="0" smtClean="0">
                <a:latin typeface="+mn-ea"/>
                <a:cs typeface="Times New Roman" panose="02020603050405020304" pitchFamily="18" charset="0"/>
              </a:rPr>
              <a:t>计算：以</a:t>
            </a:r>
            <a:r>
              <a:rPr lang="en-US" altLang="zh-CN" dirty="0" smtClean="0">
                <a:latin typeface="Times New Roman" panose="02020603050405020304" pitchFamily="18" charset="0"/>
                <a:cs typeface="Times New Roman" panose="02020603050405020304" pitchFamily="18" charset="0"/>
              </a:rPr>
              <a:t>MapReduce</a:t>
            </a:r>
            <a:r>
              <a:rPr lang="zh-CN" altLang="en-US" dirty="0" smtClean="0">
                <a:latin typeface="+mn-ea"/>
                <a:cs typeface="Times New Roman" panose="02020603050405020304" pitchFamily="18" charset="0"/>
              </a:rPr>
              <a:t>作为计算引擎</a:t>
            </a:r>
            <a:endParaRPr lang="en-US" altLang="zh-CN" dirty="0" smtClean="0">
              <a:latin typeface="+mn-ea"/>
              <a:cs typeface="Times New Roman" panose="02020603050405020304" pitchFamily="18" charset="0"/>
            </a:endParaRPr>
          </a:p>
        </p:txBody>
      </p:sp>
      <p:sp>
        <p:nvSpPr>
          <p:cNvPr id="6" name="矩形 5"/>
          <p:cNvSpPr/>
          <p:nvPr/>
        </p:nvSpPr>
        <p:spPr>
          <a:xfrm>
            <a:off x="3483203" y="3780943"/>
            <a:ext cx="5575955" cy="923330"/>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DAvinCi</a:t>
            </a:r>
            <a:r>
              <a:rPr lang="zh-CN" altLang="zh-CN" dirty="0">
                <a:latin typeface="Times New Roman" panose="02020603050405020304" pitchFamily="18" charset="0"/>
                <a:cs typeface="Times New Roman" panose="02020603050405020304" pitchFamily="18" charset="0"/>
              </a:rPr>
              <a:t>这种架构并不通用，因为当机器人不是基于</a:t>
            </a:r>
            <a:r>
              <a:rPr lang="en-US" altLang="zh-CN" dirty="0">
                <a:latin typeface="Times New Roman" panose="02020603050405020304" pitchFamily="18" charset="0"/>
                <a:cs typeface="Times New Roman" panose="02020603050405020304" pitchFamily="18" charset="0"/>
              </a:rPr>
              <a:t>ROS</a:t>
            </a:r>
            <a:r>
              <a:rPr lang="zh-CN" altLang="zh-CN" dirty="0">
                <a:latin typeface="Times New Roman" panose="02020603050405020304" pitchFamily="18" charset="0"/>
                <a:cs typeface="Times New Roman" panose="02020603050405020304" pitchFamily="18" charset="0"/>
              </a:rPr>
              <a:t>机器人操作系统（例如个人助行外骨骼机器人）的时候无法进行对机器人本体向云端进行扩展延伸。</a:t>
            </a:r>
            <a:endParaRPr lang="en-US" altLang="zh-CN" dirty="0">
              <a:latin typeface="Times New Roman" panose="02020603050405020304" pitchFamily="18" charset="0"/>
              <a:cs typeface="Times New Roman" panose="02020603050405020304" pitchFamily="18" charset="0"/>
            </a:endParaRPr>
          </a:p>
        </p:txBody>
      </p:sp>
      <p:sp>
        <p:nvSpPr>
          <p:cNvPr id="7" name="矩形 1"/>
          <p:cNvSpPr>
            <a:spLocks noChangeArrowheads="1"/>
          </p:cNvSpPr>
          <p:nvPr/>
        </p:nvSpPr>
        <p:spPr bwMode="auto">
          <a:xfrm>
            <a:off x="1036177" y="5690428"/>
            <a:ext cx="8301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mn-ea"/>
                <a:cs typeface="Times New Roman" panose="02020603050405020304" pitchFamily="18" charset="0"/>
              </a:rPr>
              <a:t>DAvinC</a:t>
            </a:r>
            <a:r>
              <a:rPr lang="en-US" altLang="zh-CN" sz="1400" dirty="0" err="1" smtClean="0">
                <a:latin typeface="Times New Roman" panose="02020603050405020304" pitchFamily="18" charset="0"/>
                <a:ea typeface="+mn-ea"/>
                <a:cs typeface="Times New Roman" panose="02020603050405020304" pitchFamily="18" charset="0"/>
              </a:rPr>
              <a:t>i</a:t>
            </a:r>
            <a:endParaRPr lang="zh-CN" altLang="en-US" sz="14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89734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1" y="84841"/>
            <a:ext cx="2554664"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架构</a:t>
            </a:r>
            <a:endParaRPr lang="zh-CN" altLang="en-US" sz="2400" b="1" dirty="0">
              <a:solidFill>
                <a:schemeClr val="bg1"/>
              </a:solidFill>
              <a:latin typeface="+mj-ea"/>
              <a:ea typeface="+mj-ea"/>
            </a:endParaRPr>
          </a:p>
        </p:txBody>
      </p:sp>
      <p:grpSp>
        <p:nvGrpSpPr>
          <p:cNvPr id="9" name="组合 8"/>
          <p:cNvGrpSpPr/>
          <p:nvPr/>
        </p:nvGrpSpPr>
        <p:grpSpPr>
          <a:xfrm>
            <a:off x="424206" y="1211835"/>
            <a:ext cx="3068195" cy="5255929"/>
            <a:chOff x="443060" y="1211835"/>
            <a:chExt cx="3068195" cy="5255929"/>
          </a:xfrm>
        </p:grpSpPr>
        <p:pic>
          <p:nvPicPr>
            <p:cNvPr id="5" name="图片 4"/>
            <p:cNvPicPr>
              <a:picLocks noChangeAspect="1"/>
            </p:cNvPicPr>
            <p:nvPr/>
          </p:nvPicPr>
          <p:blipFill>
            <a:blip r:embed="rId2"/>
            <a:stretch>
              <a:fillRect/>
            </a:stretch>
          </p:blipFill>
          <p:spPr>
            <a:xfrm>
              <a:off x="443060" y="1211835"/>
              <a:ext cx="3068195" cy="2751886"/>
            </a:xfrm>
            <a:prstGeom prst="rect">
              <a:avLst/>
            </a:prstGeom>
          </p:spPr>
        </p:pic>
        <p:pic>
          <p:nvPicPr>
            <p:cNvPr id="6" name="图片 5"/>
            <p:cNvPicPr>
              <a:picLocks noChangeAspect="1"/>
            </p:cNvPicPr>
            <p:nvPr/>
          </p:nvPicPr>
          <p:blipFill>
            <a:blip r:embed="rId3"/>
            <a:stretch>
              <a:fillRect/>
            </a:stretch>
          </p:blipFill>
          <p:spPr>
            <a:xfrm>
              <a:off x="443060" y="3963721"/>
              <a:ext cx="3068195" cy="2504043"/>
            </a:xfrm>
            <a:prstGeom prst="rect">
              <a:avLst/>
            </a:prstGeom>
          </p:spPr>
        </p:pic>
      </p:grpSp>
      <p:sp>
        <p:nvSpPr>
          <p:cNvPr id="7" name="矩形 6"/>
          <p:cNvSpPr/>
          <p:nvPr/>
        </p:nvSpPr>
        <p:spPr>
          <a:xfrm>
            <a:off x="341869" y="725282"/>
            <a:ext cx="5768221" cy="369332"/>
          </a:xfrm>
          <a:prstGeom prst="rect">
            <a:avLst/>
          </a:prstGeom>
        </p:spPr>
        <p:txBody>
          <a:bodyPr wrap="square">
            <a:spAutoFit/>
          </a:bodyPr>
          <a:lstStyle/>
          <a:p>
            <a:r>
              <a:rPr lang="zh-CN" altLang="en-US" dirty="0">
                <a:latin typeface="+mn-ea"/>
              </a:rPr>
              <a:t>机器人软件从实质上开始了向软件机器人的转化</a:t>
            </a:r>
            <a:r>
              <a:rPr lang="zh-CN" altLang="en-US" dirty="0" smtClean="0">
                <a:latin typeface="+mn-ea"/>
              </a:rPr>
              <a:t>过程</a:t>
            </a:r>
            <a:endParaRPr lang="zh-CN" altLang="en-US" dirty="0">
              <a:latin typeface="+mn-ea"/>
            </a:endParaRPr>
          </a:p>
        </p:txBody>
      </p:sp>
      <p:sp>
        <p:nvSpPr>
          <p:cNvPr id="8" name="矩形 1"/>
          <p:cNvSpPr>
            <a:spLocks noChangeArrowheads="1"/>
          </p:cNvSpPr>
          <p:nvPr/>
        </p:nvSpPr>
        <p:spPr bwMode="auto">
          <a:xfrm>
            <a:off x="811826" y="6467764"/>
            <a:ext cx="20008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err="1" smtClean="0">
                <a:latin typeface="Times New Roman" panose="02020603050405020304" pitchFamily="18" charset="0"/>
                <a:ea typeface="+mn-ea"/>
                <a:cs typeface="Times New Roman" panose="02020603050405020304" pitchFamily="18" charset="0"/>
              </a:rPr>
              <a:t>RoboEarth</a:t>
            </a:r>
            <a:r>
              <a:rPr lang="en-US" altLang="zh-CN" sz="1400" dirty="0" smtClean="0">
                <a:latin typeface="Times New Roman" panose="02020603050405020304" pitchFamily="18" charset="0"/>
                <a:ea typeface="+mn-ea"/>
                <a:cs typeface="Times New Roman" panose="02020603050405020304" pitchFamily="18" charset="0"/>
              </a:rPr>
              <a:t> and </a:t>
            </a:r>
            <a:r>
              <a:rPr lang="en-US" altLang="zh-CN" sz="1400" dirty="0" err="1" smtClean="0">
                <a:latin typeface="Times New Roman" panose="02020603050405020304" pitchFamily="18" charset="0"/>
                <a:ea typeface="+mn-ea"/>
                <a:cs typeface="Times New Roman" panose="02020603050405020304" pitchFamily="18" charset="0"/>
              </a:rPr>
              <a:t>Rapyuta</a:t>
            </a:r>
            <a:r>
              <a:rPr lang="en-US" altLang="zh-CN" sz="1400" dirty="0" smtClean="0">
                <a:latin typeface="Times New Roman" panose="02020603050405020304" pitchFamily="18" charset="0"/>
                <a:ea typeface="+mn-ea"/>
                <a:cs typeface="Times New Roman" panose="02020603050405020304" pitchFamily="18" charset="0"/>
              </a:rPr>
              <a:t> </a:t>
            </a:r>
            <a:endParaRPr lang="zh-CN" altLang="en-US" sz="1400" dirty="0">
              <a:latin typeface="Times New Roman" panose="02020603050405020304" pitchFamily="18" charset="0"/>
              <a:ea typeface="+mn-ea"/>
              <a:cs typeface="Times New Roman" panose="02020603050405020304" pitchFamily="18" charset="0"/>
            </a:endParaRPr>
          </a:p>
        </p:txBody>
      </p:sp>
      <p:sp>
        <p:nvSpPr>
          <p:cNvPr id="10" name="矩形 9"/>
          <p:cNvSpPr/>
          <p:nvPr/>
        </p:nvSpPr>
        <p:spPr>
          <a:xfrm>
            <a:off x="3643459" y="1463067"/>
            <a:ext cx="5575955" cy="2585323"/>
          </a:xfrm>
          <a:prstGeom prst="rect">
            <a:avLst/>
          </a:prstGeom>
        </p:spPr>
        <p:txBody>
          <a:bodyPr wrap="square">
            <a:spAutoFit/>
          </a:bodyPr>
          <a:lstStyle/>
          <a:p>
            <a:pPr marL="285750" indent="-285750" algn="just">
              <a:buFont typeface="Wingdings" panose="05000000000000000000" pitchFamily="2" charset="2"/>
              <a:buChar char="Ø"/>
            </a:pPr>
            <a:r>
              <a:rPr lang="zh-CN" altLang="en-US" dirty="0" smtClean="0">
                <a:latin typeface="+mn-ea"/>
                <a:cs typeface="Times New Roman" panose="02020603050405020304" pitchFamily="18" charset="0"/>
              </a:rPr>
              <a:t>网络：以</a:t>
            </a:r>
            <a:r>
              <a:rPr lang="en-US" altLang="zh-CN" dirty="0">
                <a:latin typeface="Times New Roman" panose="02020603050405020304" pitchFamily="18" charset="0"/>
                <a:cs typeface="Times New Roman" panose="02020603050405020304" pitchFamily="18" charset="0"/>
              </a:rPr>
              <a:t>ROS</a:t>
            </a:r>
            <a:r>
              <a:rPr lang="zh-CN" altLang="en-US" dirty="0" smtClean="0">
                <a:latin typeface="+mn-ea"/>
                <a:cs typeface="Times New Roman" panose="02020603050405020304" pitchFamily="18" charset="0"/>
              </a:rPr>
              <a:t>作为机器人与云端的通讯框架</a:t>
            </a:r>
            <a:endParaRPr lang="en-US" altLang="zh-CN" dirty="0" smtClean="0">
              <a:latin typeface="+mn-ea"/>
              <a:cs typeface="Times New Roman" panose="02020603050405020304" pitchFamily="18" charset="0"/>
            </a:endParaRPr>
          </a:p>
          <a:p>
            <a:pPr marL="285750" indent="-285750" algn="just">
              <a:buFont typeface="Wingdings" panose="05000000000000000000" pitchFamily="2" charset="2"/>
              <a:buChar char="Ø"/>
            </a:pPr>
            <a:endParaRPr lang="en-US" altLang="zh-CN" dirty="0">
              <a:latin typeface="+mn-ea"/>
              <a:cs typeface="Times New Roman" panose="02020603050405020304" pitchFamily="18" charset="0"/>
            </a:endParaRPr>
          </a:p>
          <a:p>
            <a:pPr marL="285750" indent="-285750" algn="just">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存储</a:t>
            </a:r>
            <a:r>
              <a:rPr lang="zh-CN" altLang="en-US" dirty="0" smtClean="0">
                <a:latin typeface="Times New Roman" panose="02020603050405020304" pitchFamily="18" charset="0"/>
                <a:cs typeface="Times New Roman" panose="02020603050405020304" pitchFamily="18" charset="0"/>
              </a:rPr>
              <a:t>：基于</a:t>
            </a:r>
            <a:r>
              <a:rPr lang="en-US" altLang="zh-CN" dirty="0" smtClean="0">
                <a:latin typeface="Times New Roman" panose="02020603050405020304" pitchFamily="18" charset="0"/>
                <a:cs typeface="Times New Roman" panose="02020603050405020304" pitchFamily="18" charset="0"/>
              </a:rPr>
              <a:t>Hadoop</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Hue</a:t>
            </a:r>
            <a:r>
              <a:rPr lang="zh-CN" altLang="en-US" dirty="0" smtClean="0">
                <a:latin typeface="Times New Roman" panose="02020603050405020304" pitchFamily="18" charset="0"/>
                <a:cs typeface="Times New Roman" panose="02020603050405020304" pitchFamily="18" charset="0"/>
              </a:rPr>
              <a:t>集群</a:t>
            </a:r>
            <a:r>
              <a:rPr lang="zh-CN" altLang="en-US" dirty="0">
                <a:latin typeface="Times New Roman" panose="02020603050405020304" pitchFamily="18" charset="0"/>
                <a:cs typeface="Times New Roman" panose="02020603050405020304" pitchFamily="18" charset="0"/>
              </a:rPr>
              <a:t>组成的非关系型数据库系统作为存储</a:t>
            </a:r>
            <a:r>
              <a:rPr lang="zh-CN" altLang="en-US" dirty="0" smtClean="0">
                <a:latin typeface="Times New Roman" panose="02020603050405020304" pitchFamily="18" charset="0"/>
                <a:cs typeface="Times New Roman" panose="02020603050405020304" pitchFamily="18" charset="0"/>
              </a:rPr>
              <a:t>基础，包括分布式数据库、</a:t>
            </a:r>
            <a:r>
              <a:rPr lang="zh-CN" altLang="en-US" dirty="0" smtClean="0">
                <a:latin typeface="+mn-ea"/>
                <a:cs typeface="Times New Roman" panose="02020603050405020304" pitchFamily="18" charset="0"/>
              </a:rPr>
              <a:t>图形</a:t>
            </a:r>
            <a:r>
              <a:rPr lang="zh-CN" altLang="en-US" dirty="0">
                <a:latin typeface="+mn-ea"/>
                <a:cs typeface="Times New Roman" panose="02020603050405020304" pitchFamily="18" charset="0"/>
              </a:rPr>
              <a:t>数据库、数据服务三大模块</a:t>
            </a:r>
            <a:r>
              <a:rPr lang="zh-CN" altLang="en-US" dirty="0" smtClean="0">
                <a:latin typeface="+mn-ea"/>
                <a:cs typeface="Times New Roman" panose="02020603050405020304" pitchFamily="18" charset="0"/>
              </a:rPr>
              <a:t>组成</a:t>
            </a:r>
            <a:endParaRPr lang="en-US" altLang="zh-CN" dirty="0" smtClean="0">
              <a:latin typeface="+mn-ea"/>
              <a:cs typeface="Times New Roman" panose="02020603050405020304" pitchFamily="18" charset="0"/>
            </a:endParaRPr>
          </a:p>
          <a:p>
            <a:pPr marL="285750" indent="-285750" algn="just">
              <a:buFont typeface="Wingdings" panose="05000000000000000000" pitchFamily="2" charset="2"/>
              <a:buChar char="Ø"/>
            </a:pPr>
            <a:endParaRPr lang="en-US" altLang="zh-CN" dirty="0" smtClean="0">
              <a:latin typeface="+mn-ea"/>
              <a:cs typeface="Times New Roman" panose="02020603050405020304" pitchFamily="18" charset="0"/>
            </a:endParaRPr>
          </a:p>
          <a:p>
            <a:pPr marL="285750" indent="-285750" algn="just">
              <a:buFont typeface="Wingdings" panose="05000000000000000000" pitchFamily="2" charset="2"/>
              <a:buChar char="Ø"/>
            </a:pPr>
            <a:r>
              <a:rPr lang="zh-CN" altLang="en-US" dirty="0">
                <a:latin typeface="+mn-ea"/>
                <a:cs typeface="Times New Roman" panose="02020603050405020304" pitchFamily="18" charset="0"/>
              </a:rPr>
              <a:t>计算：</a:t>
            </a:r>
            <a:r>
              <a:rPr lang="zh-CN" altLang="en-US" dirty="0" smtClean="0">
                <a:latin typeface="+mn-ea"/>
                <a:cs typeface="Times New Roman" panose="02020603050405020304" pitchFamily="18" charset="0"/>
              </a:rPr>
              <a:t>基于</a:t>
            </a:r>
            <a:r>
              <a:rPr lang="en-US" altLang="zh-CN" dirty="0" smtClean="0">
                <a:latin typeface="Times New Roman" panose="02020603050405020304" pitchFamily="18" charset="0"/>
                <a:cs typeface="Times New Roman" panose="02020603050405020304" pitchFamily="18" charset="0"/>
              </a:rPr>
              <a:t>Linux</a:t>
            </a:r>
            <a:r>
              <a:rPr lang="zh-CN" altLang="en-US" dirty="0" smtClean="0">
                <a:latin typeface="+mn-ea"/>
                <a:cs typeface="Times New Roman" panose="02020603050405020304" pitchFamily="18" charset="0"/>
              </a:rPr>
              <a:t>容器</a:t>
            </a:r>
            <a:r>
              <a:rPr lang="zh-CN" altLang="en-US" dirty="0">
                <a:latin typeface="+mn-ea"/>
                <a:cs typeface="Times New Roman" panose="02020603050405020304" pitchFamily="18" charset="0"/>
              </a:rPr>
              <a:t>技术的云端处理</a:t>
            </a:r>
            <a:r>
              <a:rPr lang="zh-CN" altLang="en-US" dirty="0" smtClean="0">
                <a:latin typeface="+mn-ea"/>
                <a:cs typeface="Times New Roman" panose="02020603050405020304" pitchFamily="18" charset="0"/>
              </a:rPr>
              <a:t>集群，可以理解为</a:t>
            </a:r>
            <a:r>
              <a:rPr lang="en-US" altLang="zh-CN" dirty="0" smtClean="0">
                <a:latin typeface="Times New Roman" panose="02020603050405020304" pitchFamily="18" charset="0"/>
                <a:cs typeface="Times New Roman" panose="02020603050405020304" pitchFamily="18" charset="0"/>
              </a:rPr>
              <a:t>Micro-service</a:t>
            </a:r>
            <a:r>
              <a:rPr lang="zh-CN" altLang="en-US" dirty="0" smtClean="0">
                <a:latin typeface="Times New Roman" panose="02020603050405020304" pitchFamily="18" charset="0"/>
                <a:cs typeface="Times New Roman" panose="02020603050405020304" pitchFamily="18" charset="0"/>
              </a:rPr>
              <a:t>，将每一个功能计算作为</a:t>
            </a:r>
            <a:r>
              <a:rPr lang="zh-CN" altLang="en-US" dirty="0" smtClean="0">
                <a:latin typeface="+mn-ea"/>
                <a:cs typeface="Times New Roman" panose="02020603050405020304" pitchFamily="18" charset="0"/>
              </a:rPr>
              <a:t>网络上的一个进程。</a:t>
            </a:r>
            <a:endParaRPr lang="en-US" altLang="zh-CN" dirty="0" smtClean="0">
              <a:latin typeface="+mn-ea"/>
              <a:cs typeface="Times New Roman" panose="02020603050405020304" pitchFamily="18" charset="0"/>
            </a:endParaRPr>
          </a:p>
        </p:txBody>
      </p:sp>
      <p:sp>
        <p:nvSpPr>
          <p:cNvPr id="11" name="矩形 10"/>
          <p:cNvSpPr/>
          <p:nvPr/>
        </p:nvSpPr>
        <p:spPr>
          <a:xfrm>
            <a:off x="3643460" y="4416843"/>
            <a:ext cx="5500540" cy="1200329"/>
          </a:xfrm>
          <a:prstGeom prst="rect">
            <a:avLst/>
          </a:prstGeom>
        </p:spPr>
        <p:txBody>
          <a:bodyPr wrap="square">
            <a:spAutoFit/>
          </a:bodyPr>
          <a:lstStyle/>
          <a:p>
            <a:r>
              <a:rPr lang="zh-CN" altLang="zh-CN" dirty="0" smtClean="0">
                <a:latin typeface="Times New Roman" panose="02020603050405020304" pitchFamily="18" charset="0"/>
                <a:cs typeface="Times New Roman" panose="02020603050405020304" pitchFamily="18" charset="0"/>
              </a:rPr>
              <a:t>尽管</a:t>
            </a:r>
            <a:r>
              <a:rPr lang="en-US" altLang="zh-CN" dirty="0" err="1" smtClean="0">
                <a:latin typeface="Times New Roman" panose="02020603050405020304" pitchFamily="18" charset="0"/>
                <a:cs typeface="Times New Roman" panose="02020603050405020304" pitchFamily="18" charset="0"/>
              </a:rPr>
              <a:t>RoboEarth</a:t>
            </a:r>
            <a:r>
              <a:rPr lang="en-US" altLang="zh-CN" dirty="0" err="1">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Rapyuta</a:t>
            </a:r>
            <a:r>
              <a:rPr lang="zh-CN" altLang="zh-CN" dirty="0" smtClean="0">
                <a:latin typeface="Times New Roman" panose="02020603050405020304" pitchFamily="18" charset="0"/>
                <a:cs typeface="Times New Roman" panose="02020603050405020304" pitchFamily="18" charset="0"/>
              </a:rPr>
              <a:t>体系结构将</a:t>
            </a:r>
            <a:r>
              <a:rPr lang="zh-CN" altLang="zh-CN" dirty="0">
                <a:latin typeface="Times New Roman" panose="02020603050405020304" pitchFamily="18" charset="0"/>
                <a:cs typeface="Times New Roman" panose="02020603050405020304" pitchFamily="18" charset="0"/>
              </a:rPr>
              <a:t>机器人的功能在云端进行模块化这个想法很值得借鉴，扩展了机器人的智能性，但是这种体系架构并没有接入</a:t>
            </a:r>
            <a:r>
              <a:rPr lang="zh-CN" altLang="zh-CN" dirty="0" smtClean="0">
                <a:latin typeface="Times New Roman" panose="02020603050405020304" pitchFamily="18" charset="0"/>
                <a:cs typeface="Times New Roman" panose="02020603050405020304" pitchFamily="18" charset="0"/>
              </a:rPr>
              <a:t>机器人</a:t>
            </a:r>
            <a:r>
              <a:rPr lang="zh-CN" altLang="en-US" dirty="0" smtClean="0">
                <a:latin typeface="Times New Roman" panose="02020603050405020304" pitchFamily="18" charset="0"/>
                <a:cs typeface="Times New Roman" panose="02020603050405020304" pitchFamily="18" charset="0"/>
              </a:rPr>
              <a:t>终端用户</a:t>
            </a:r>
            <a:r>
              <a:rPr lang="zh-CN" altLang="zh-CN" dirty="0" smtClean="0">
                <a:latin typeface="Times New Roman" panose="02020603050405020304" pitchFamily="18" charset="0"/>
                <a:cs typeface="Times New Roman" panose="02020603050405020304" pitchFamily="18" charset="0"/>
              </a:rPr>
              <a:t>的</a:t>
            </a:r>
            <a:r>
              <a:rPr lang="zh-CN" altLang="zh-CN" dirty="0">
                <a:latin typeface="Times New Roman" panose="02020603050405020304" pitchFamily="18" charset="0"/>
                <a:cs typeface="Times New Roman" panose="02020603050405020304" pitchFamily="18" charset="0"/>
              </a:rPr>
              <a:t>数据，缺少了社会性</a:t>
            </a:r>
            <a:r>
              <a:rPr lang="zh-CN"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245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1" y="84841"/>
            <a:ext cx="2554664" cy="523220"/>
          </a:xfrm>
          <a:prstGeom prst="rect">
            <a:avLst/>
          </a:prstGeom>
          <a:noFill/>
        </p:spPr>
        <p:txBody>
          <a:bodyPr wrap="square" rtlCol="0">
            <a:spAutoFit/>
          </a:bodyPr>
          <a:lstStyle/>
          <a:p>
            <a:r>
              <a:rPr lang="zh-CN" altLang="en-US" sz="2800" b="1" dirty="0" smtClean="0">
                <a:solidFill>
                  <a:schemeClr val="bg1"/>
                </a:solidFill>
                <a:latin typeface="+mj-ea"/>
                <a:ea typeface="+mj-ea"/>
              </a:rPr>
              <a:t>背景介绍</a:t>
            </a:r>
            <a:r>
              <a:rPr lang="en-US" altLang="zh-CN" sz="2800" b="1" dirty="0" smtClean="0">
                <a:solidFill>
                  <a:schemeClr val="bg1"/>
                </a:solidFill>
                <a:latin typeface="+mj-ea"/>
                <a:ea typeface="+mj-ea"/>
              </a:rPr>
              <a:t>-</a:t>
            </a:r>
            <a:r>
              <a:rPr lang="zh-CN" altLang="en-US" sz="2400" b="1" dirty="0" smtClean="0">
                <a:solidFill>
                  <a:schemeClr val="bg1"/>
                </a:solidFill>
                <a:latin typeface="+mj-ea"/>
                <a:ea typeface="+mj-ea"/>
              </a:rPr>
              <a:t>架构</a:t>
            </a:r>
            <a:endParaRPr lang="zh-CN" altLang="en-US" sz="2400" b="1" dirty="0">
              <a:solidFill>
                <a:schemeClr val="bg1"/>
              </a:solidFill>
              <a:latin typeface="+mj-ea"/>
              <a:ea typeface="+mj-ea"/>
            </a:endParaRPr>
          </a:p>
        </p:txBody>
      </p:sp>
      <p:pic>
        <p:nvPicPr>
          <p:cNvPr id="4"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18" y="2012454"/>
            <a:ext cx="5960130" cy="365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745452" y="5721972"/>
            <a:ext cx="822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latin typeface="Times New Roman" panose="02020603050405020304" pitchFamily="18" charset="0"/>
                <a:ea typeface="+mn-ea"/>
                <a:cs typeface="Times New Roman" panose="02020603050405020304" pitchFamily="18" charset="0"/>
              </a:rPr>
              <a:t>UNR-PF</a:t>
            </a:r>
            <a:endParaRPr lang="zh-CN" altLang="en-US" sz="1400" dirty="0">
              <a:latin typeface="Times New Roman" panose="02020603050405020304" pitchFamily="18" charset="0"/>
              <a:ea typeface="+mn-ea"/>
              <a:cs typeface="Times New Roman" panose="02020603050405020304" pitchFamily="18" charset="0"/>
            </a:endParaRPr>
          </a:p>
        </p:txBody>
      </p:sp>
      <p:sp>
        <p:nvSpPr>
          <p:cNvPr id="6" name="矩形 5"/>
          <p:cNvSpPr/>
          <p:nvPr/>
        </p:nvSpPr>
        <p:spPr>
          <a:xfrm>
            <a:off x="176719" y="6257835"/>
            <a:ext cx="8967281" cy="461665"/>
          </a:xfrm>
          <a:prstGeom prst="rect">
            <a:avLst/>
          </a:prstGeom>
        </p:spPr>
        <p:txBody>
          <a:bodyPr wrap="square">
            <a:spAutoFit/>
          </a:bodyPr>
          <a:lstStyle/>
          <a:p>
            <a:r>
              <a:rPr lang="en-US" altLang="zh-CN" sz="1200" dirty="0" err="1">
                <a:solidFill>
                  <a:schemeClr val="bg1"/>
                </a:solidFill>
                <a:latin typeface="Times New Roman" panose="02020603050405020304" pitchFamily="18" charset="0"/>
                <a:cs typeface="Times New Roman" panose="02020603050405020304" pitchFamily="18" charset="0"/>
              </a:rPr>
              <a:t>Tenorth</a:t>
            </a:r>
            <a:r>
              <a:rPr lang="en-US" altLang="zh-CN" sz="1200" dirty="0">
                <a:solidFill>
                  <a:schemeClr val="bg1"/>
                </a:solidFill>
                <a:latin typeface="Times New Roman" panose="02020603050405020304" pitchFamily="18" charset="0"/>
                <a:cs typeface="Times New Roman" panose="02020603050405020304" pitchFamily="18" charset="0"/>
              </a:rPr>
              <a:t> M, Kamei K. Building knowledge-enabled cloud robotics applications using the ubiquitous network robot platform[C] // Proceeding of IEEE International Conference on IROS. Tokyo, Japan: the IEEE Press, 2013:5716-5721.</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176719" y="781347"/>
            <a:ext cx="8460557"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2011</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SATO M</a:t>
            </a:r>
            <a:r>
              <a:rPr lang="zh-CN" altLang="en-US" dirty="0">
                <a:latin typeface="Times New Roman" panose="02020603050405020304" pitchFamily="18" charset="0"/>
                <a:cs typeface="Times New Roman" panose="02020603050405020304" pitchFamily="18" charset="0"/>
              </a:rPr>
              <a:t>等人提出了</a:t>
            </a:r>
            <a:r>
              <a:rPr lang="en-US" altLang="zh-CN" dirty="0">
                <a:latin typeface="Times New Roman" panose="02020603050405020304" pitchFamily="18" charset="0"/>
                <a:cs typeface="Times New Roman" panose="02020603050405020304" pitchFamily="18" charset="0"/>
              </a:rPr>
              <a:t>UNR-PF(Ubiquitous Network Robot Platform)</a:t>
            </a:r>
            <a:r>
              <a:rPr lang="zh-CN" altLang="en-US" dirty="0" smtClean="0">
                <a:latin typeface="Times New Roman" panose="02020603050405020304" pitchFamily="18" charset="0"/>
                <a:cs typeface="Times New Roman" panose="02020603050405020304" pitchFamily="18" charset="0"/>
              </a:rPr>
              <a:t>架构</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2013</a:t>
            </a:r>
            <a:r>
              <a:rPr lang="zh-CN" altLang="en-US" dirty="0">
                <a:latin typeface="Times New Roman" panose="02020603050405020304" pitchFamily="18" charset="0"/>
                <a:cs typeface="Times New Roman" panose="02020603050405020304" pitchFamily="18" charset="0"/>
              </a:rPr>
              <a:t>年，</a:t>
            </a:r>
            <a:r>
              <a:rPr lang="en-US" altLang="zh-CN" dirty="0" err="1">
                <a:latin typeface="Times New Roman" panose="02020603050405020304" pitchFamily="18" charset="0"/>
                <a:cs typeface="Times New Roman" panose="02020603050405020304" pitchFamily="18" charset="0"/>
              </a:rPr>
              <a:t>Tenorth</a:t>
            </a:r>
            <a:r>
              <a:rPr lang="en-US" altLang="zh-CN" dirty="0">
                <a:latin typeface="Times New Roman" panose="02020603050405020304" pitchFamily="18" charset="0"/>
                <a:cs typeface="Times New Roman" panose="02020603050405020304" pitchFamily="18" charset="0"/>
              </a:rPr>
              <a:t> M</a:t>
            </a:r>
            <a:r>
              <a:rPr lang="zh-CN" altLang="en-US" dirty="0">
                <a:latin typeface="Times New Roman" panose="02020603050405020304" pitchFamily="18" charset="0"/>
                <a:cs typeface="Times New Roman" panose="02020603050405020304" pitchFamily="18" charset="0"/>
              </a:rPr>
              <a:t>等人针对在商店购物的场景下机器人与顾客进行人机交互的问题，基于</a:t>
            </a:r>
            <a:r>
              <a:rPr lang="en-US" altLang="zh-CN" dirty="0">
                <a:latin typeface="Times New Roman" panose="02020603050405020304" pitchFamily="18" charset="0"/>
                <a:cs typeface="Times New Roman" panose="02020603050405020304" pitchFamily="18" charset="0"/>
              </a:rPr>
              <a:t>UNR-PF</a:t>
            </a:r>
            <a:r>
              <a:rPr lang="zh-CN" altLang="en-US" dirty="0">
                <a:latin typeface="Times New Roman" panose="02020603050405020304" pitchFamily="18" charset="0"/>
                <a:cs typeface="Times New Roman" panose="02020603050405020304" pitchFamily="18" charset="0"/>
              </a:rPr>
              <a:t>架构实现了人机协同的购物</a:t>
            </a:r>
            <a:r>
              <a:rPr lang="zh-CN" altLang="en-US" dirty="0" smtClean="0">
                <a:latin typeface="Times New Roman" panose="02020603050405020304" pitchFamily="18" charset="0"/>
                <a:cs typeface="Times New Roman" panose="02020603050405020304" pitchFamily="18" charset="0"/>
              </a:rPr>
              <a:t>行为</a:t>
            </a:r>
            <a:endParaRPr lang="en-US" altLang="zh-CN" dirty="0">
              <a:latin typeface="Times New Roman" panose="02020603050405020304" pitchFamily="18" charset="0"/>
              <a:cs typeface="Times New Roman" panose="02020603050405020304" pitchFamily="18" charset="0"/>
            </a:endParaRPr>
          </a:p>
        </p:txBody>
      </p:sp>
      <p:sp>
        <p:nvSpPr>
          <p:cNvPr id="8" name="矩形 7"/>
          <p:cNvSpPr/>
          <p:nvPr/>
        </p:nvSpPr>
        <p:spPr>
          <a:xfrm>
            <a:off x="6136848" y="2036335"/>
            <a:ext cx="2898743" cy="3693319"/>
          </a:xfrm>
          <a:prstGeom prst="rect">
            <a:avLst/>
          </a:prstGeom>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UNR-PF</a:t>
            </a:r>
            <a:r>
              <a:rPr lang="zh-CN" altLang="zh-CN" dirty="0">
                <a:latin typeface="Times New Roman" panose="02020603050405020304" pitchFamily="18" charset="0"/>
                <a:cs typeface="Times New Roman" panose="02020603050405020304" pitchFamily="18" charset="0"/>
              </a:rPr>
              <a:t>架构将本地平台和全局平台相结合的这种思路使得整个平台对人们的</a:t>
            </a:r>
            <a:r>
              <a:rPr lang="zh-CN" altLang="zh-CN" dirty="0" smtClean="0">
                <a:latin typeface="Times New Roman" panose="02020603050405020304" pitchFamily="18" charset="0"/>
                <a:cs typeface="Times New Roman" panose="02020603050405020304" pitchFamily="18" charset="0"/>
              </a:rPr>
              <a:t>需求</a:t>
            </a:r>
            <a:r>
              <a:rPr lang="zh-CN" altLang="en-US" dirty="0">
                <a:latin typeface="Times New Roman" panose="02020603050405020304" pitchFamily="18" charset="0"/>
                <a:cs typeface="Times New Roman" panose="02020603050405020304" pitchFamily="18" charset="0"/>
              </a:rPr>
              <a:t>响</a:t>
            </a:r>
            <a:r>
              <a:rPr lang="zh-CN" altLang="zh-CN" dirty="0" smtClean="0">
                <a:latin typeface="Times New Roman" panose="02020603050405020304" pitchFamily="18" charset="0"/>
                <a:cs typeface="Times New Roman" panose="02020603050405020304" pitchFamily="18" charset="0"/>
              </a:rPr>
              <a:t>应</a:t>
            </a:r>
            <a:r>
              <a:rPr lang="zh-CN" altLang="zh-CN" dirty="0">
                <a:latin typeface="Times New Roman" panose="02020603050405020304" pitchFamily="18" charset="0"/>
                <a:cs typeface="Times New Roman" panose="02020603050405020304" pitchFamily="18" charset="0"/>
              </a:rPr>
              <a:t>速度更快、功能也更加丰富、实时性也更好、所连接的数据信息也更非常的广泛充足。但是，由于</a:t>
            </a:r>
            <a:r>
              <a:rPr lang="en-US" altLang="zh-CN" dirty="0">
                <a:latin typeface="Times New Roman" panose="02020603050405020304" pitchFamily="18" charset="0"/>
                <a:cs typeface="Times New Roman" panose="02020603050405020304" pitchFamily="18" charset="0"/>
              </a:rPr>
              <a:t>UNR-PF</a:t>
            </a:r>
            <a:r>
              <a:rPr lang="zh-CN" altLang="zh-CN" dirty="0">
                <a:latin typeface="Times New Roman" panose="02020603050405020304" pitchFamily="18" charset="0"/>
                <a:cs typeface="Times New Roman" panose="02020603050405020304" pitchFamily="18" charset="0"/>
              </a:rPr>
              <a:t>架构需要所有的应用场景下都要有本地平台层，故而其对场景是有一定的条件要求，否则无法工作</a:t>
            </a:r>
            <a:r>
              <a:rPr lang="zh-CN" altLang="en-US" dirty="0">
                <a:latin typeface="Times New Roman" panose="02020603050405020304" pitchFamily="18" charset="0"/>
                <a:cs typeface="Times New Roman" panose="02020603050405020304" pitchFamily="18" charset="0"/>
              </a:rPr>
              <a:t>，比如野外环境下。</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469565"/>
      </p:ext>
    </p:extLst>
  </p:cSld>
  <p:clrMapOvr>
    <a:masterClrMapping/>
  </p:clrMapOvr>
  <p:timing>
    <p:tnLst>
      <p:par>
        <p:cTn id="1" dur="indefinite" restart="never" nodeType="tmRoot"/>
      </p:par>
    </p:tnLst>
  </p:timing>
</p:sld>
</file>

<file path=ppt/theme/theme1.xml><?xml version="1.0" encoding="utf-8"?>
<a:theme xmlns:a="http://schemas.openxmlformats.org/drawingml/2006/main" name="切片">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2271</TotalTime>
  <Words>4115</Words>
  <Application>Microsoft Office PowerPoint</Application>
  <PresentationFormat>全屏显示(4:3)</PresentationFormat>
  <Paragraphs>335</Paragraphs>
  <Slides>45</Slides>
  <Notes>21</Notes>
  <HiddenSlides>0</HiddenSlides>
  <MMClips>3</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0" baseType="lpstr">
      <vt:lpstr>DengXian</vt:lpstr>
      <vt:lpstr>华文彩云</vt:lpstr>
      <vt:lpstr>宋体</vt:lpstr>
      <vt:lpstr>Microsoft YaHei</vt:lpstr>
      <vt:lpstr>Microsoft YaHei</vt:lpstr>
      <vt:lpstr>幼圆</vt:lpstr>
      <vt:lpstr>Arial</vt:lpstr>
      <vt:lpstr>Calibri</vt:lpstr>
      <vt:lpstr>Century Gothic</vt:lpstr>
      <vt:lpstr>Times New Roman</vt:lpstr>
      <vt:lpstr>Wingdings</vt:lpstr>
      <vt:lpstr>Wingdings 3</vt:lpstr>
      <vt:lpstr>切片</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Xichuan Lin</dc:creator>
  <cp:lastModifiedBy>米 饭</cp:lastModifiedBy>
  <cp:revision>356</cp:revision>
  <dcterms:created xsi:type="dcterms:W3CDTF">2017-10-11T09:01:20Z</dcterms:created>
  <dcterms:modified xsi:type="dcterms:W3CDTF">2018-05-17T02:32:44Z</dcterms:modified>
</cp:coreProperties>
</file>